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56" r:id="rId2"/>
    <p:sldId id="257" r:id="rId3"/>
    <p:sldId id="277" r:id="rId4"/>
    <p:sldId id="278" r:id="rId5"/>
    <p:sldId id="279" r:id="rId6"/>
    <p:sldId id="285" r:id="rId7"/>
    <p:sldId id="287" r:id="rId8"/>
    <p:sldId id="288" r:id="rId9"/>
    <p:sldId id="286" r:id="rId10"/>
    <p:sldId id="280" r:id="rId11"/>
    <p:sldId id="281" r:id="rId12"/>
    <p:sldId id="282" r:id="rId13"/>
    <p:sldId id="283" r:id="rId14"/>
    <p:sldId id="284" r:id="rId15"/>
    <p:sldId id="289" r:id="rId16"/>
    <p:sldId id="290" r:id="rId17"/>
    <p:sldId id="291" r:id="rId18"/>
    <p:sldId id="292" r:id="rId19"/>
  </p:sldIdLst>
  <p:sldSz cx="9906000" cy="6858000" type="A4"/>
  <p:notesSz cx="9926638" cy="67976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Half Term 1" id="{F3AB4A5E-AF63-489C-9A76-22FAE40DD5C7}">
          <p14:sldIdLst>
            <p14:sldId id="256"/>
            <p14:sldId id="257"/>
            <p14:sldId id="277"/>
            <p14:sldId id="278"/>
            <p14:sldId id="279"/>
            <p14:sldId id="285"/>
            <p14:sldId id="287"/>
            <p14:sldId id="288"/>
            <p14:sldId id="286"/>
          </p14:sldIdLst>
        </p14:section>
        <p14:section name="For lesson display" id="{CBEA12C6-3369-4CED-9252-21F60B383DC6}">
          <p14:sldIdLst>
            <p14:sldId id="280"/>
            <p14:sldId id="281"/>
            <p14:sldId id="282"/>
            <p14:sldId id="283"/>
            <p14:sldId id="284"/>
            <p14:sldId id="289"/>
            <p14:sldId id="290"/>
            <p14:sldId id="291"/>
            <p14:sldId id="292"/>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487" autoAdjust="0"/>
    <p:restoredTop sz="93557" autoAdjust="0"/>
  </p:normalViewPr>
  <p:slideViewPr>
    <p:cSldViewPr snapToGrid="0">
      <p:cViewPr>
        <p:scale>
          <a:sx n="80" d="100"/>
          <a:sy n="80" d="100"/>
        </p:scale>
        <p:origin x="808" y="-412"/>
      </p:cViewPr>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ucy Horner" userId="05cc3d6c-77d8-4a89-96a4-7687e903df4b" providerId="ADAL" clId="{D973E300-2916-4F22-B956-FD08A68694AA}"/>
    <pc:docChg chg="modSld">
      <pc:chgData name="Lucy Horner" userId="05cc3d6c-77d8-4a89-96a4-7687e903df4b" providerId="ADAL" clId="{D973E300-2916-4F22-B956-FD08A68694AA}" dt="2025-07-02T13:01:10.006" v="1" actId="1076"/>
      <pc:docMkLst>
        <pc:docMk/>
      </pc:docMkLst>
      <pc:sldChg chg="modSp mod">
        <pc:chgData name="Lucy Horner" userId="05cc3d6c-77d8-4a89-96a4-7687e903df4b" providerId="ADAL" clId="{D973E300-2916-4F22-B956-FD08A68694AA}" dt="2025-07-02T13:01:10.006" v="1" actId="1076"/>
        <pc:sldMkLst>
          <pc:docMk/>
          <pc:sldMk cId="4265327845" sldId="278"/>
        </pc:sldMkLst>
        <pc:graphicFrameChg chg="mod">
          <ac:chgData name="Lucy Horner" userId="05cc3d6c-77d8-4a89-96a4-7687e903df4b" providerId="ADAL" clId="{D973E300-2916-4F22-B956-FD08A68694AA}" dt="2025-07-02T13:01:10.006" v="1" actId="1076"/>
          <ac:graphicFrameMkLst>
            <pc:docMk/>
            <pc:sldMk cId="4265327845" sldId="278"/>
            <ac:graphicFrameMk id="2" creationId="{7D9F42B5-FA6B-7742-44C6-61DBF1A5A71E}"/>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01543" cy="34145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5623372" y="0"/>
            <a:ext cx="4301543" cy="341458"/>
          </a:xfrm>
          <a:prstGeom prst="rect">
            <a:avLst/>
          </a:prstGeom>
        </p:spPr>
        <p:txBody>
          <a:bodyPr vert="horz" lIns="91440" tIns="45720" rIns="91440" bIns="45720" rtlCol="0"/>
          <a:lstStyle>
            <a:lvl1pPr algn="r">
              <a:defRPr sz="1200"/>
            </a:lvl1pPr>
          </a:lstStyle>
          <a:p>
            <a:fld id="{A6DBE43B-DD53-4F11-AF3D-26665C685C07}" type="datetimeFigureOut">
              <a:rPr lang="en-GB" smtClean="0"/>
              <a:t>02/07/2025</a:t>
            </a:fld>
            <a:endParaRPr lang="en-GB"/>
          </a:p>
        </p:txBody>
      </p:sp>
      <p:sp>
        <p:nvSpPr>
          <p:cNvPr id="4" name="Slide Image Placeholder 3"/>
          <p:cNvSpPr>
            <a:spLocks noGrp="1" noRot="1" noChangeAspect="1"/>
          </p:cNvSpPr>
          <p:nvPr>
            <p:ph type="sldImg" idx="2"/>
          </p:nvPr>
        </p:nvSpPr>
        <p:spPr>
          <a:xfrm>
            <a:off x="3306763" y="849313"/>
            <a:ext cx="3313112" cy="229393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992664" y="3271382"/>
            <a:ext cx="7941310" cy="267658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6456219"/>
            <a:ext cx="4301543" cy="34145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5623372" y="6456219"/>
            <a:ext cx="4301543" cy="341457"/>
          </a:xfrm>
          <a:prstGeom prst="rect">
            <a:avLst/>
          </a:prstGeom>
        </p:spPr>
        <p:txBody>
          <a:bodyPr vert="horz" lIns="91440" tIns="45720" rIns="91440" bIns="45720" rtlCol="0" anchor="b"/>
          <a:lstStyle>
            <a:lvl1pPr algn="r">
              <a:defRPr sz="1200"/>
            </a:lvl1pPr>
          </a:lstStyle>
          <a:p>
            <a:fld id="{8547B25F-8315-4571-A759-4940F1C52365}" type="slidenum">
              <a:rPr lang="en-GB" smtClean="0"/>
              <a:t>‹#›</a:t>
            </a:fld>
            <a:endParaRPr lang="en-GB"/>
          </a:p>
        </p:txBody>
      </p:sp>
    </p:spTree>
    <p:extLst>
      <p:ext uri="{BB962C8B-B14F-4D97-AF65-F5344CB8AC3E}">
        <p14:creationId xmlns:p14="http://schemas.microsoft.com/office/powerpoint/2010/main" val="19028413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8119BEB-7A76-4FC2-A3DC-8A71F9F99259}" type="datetimeFigureOut">
              <a:rPr lang="en-GB" smtClean="0"/>
              <a:t>02/07/2025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0547CF4-D6B4-4B56-A32E-2EBC006FCBFA}" type="slidenum">
              <a:rPr lang="en-GB" smtClean="0"/>
              <a:t>‹#›</a:t>
            </a:fld>
            <a:endParaRPr lang="en-GB"/>
          </a:p>
        </p:txBody>
      </p:sp>
    </p:spTree>
    <p:extLst>
      <p:ext uri="{BB962C8B-B14F-4D97-AF65-F5344CB8AC3E}">
        <p14:creationId xmlns:p14="http://schemas.microsoft.com/office/powerpoint/2010/main" val="28427625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8119BEB-7A76-4FC2-A3DC-8A71F9F99259}" type="datetimeFigureOut">
              <a:rPr lang="en-GB" smtClean="0"/>
              <a:t>02/07/2025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0547CF4-D6B4-4B56-A32E-2EBC006FCBFA}" type="slidenum">
              <a:rPr lang="en-GB" smtClean="0"/>
              <a:t>‹#›</a:t>
            </a:fld>
            <a:endParaRPr lang="en-GB"/>
          </a:p>
        </p:txBody>
      </p:sp>
    </p:spTree>
    <p:extLst>
      <p:ext uri="{BB962C8B-B14F-4D97-AF65-F5344CB8AC3E}">
        <p14:creationId xmlns:p14="http://schemas.microsoft.com/office/powerpoint/2010/main" val="5744874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8119BEB-7A76-4FC2-A3DC-8A71F9F99259}" type="datetimeFigureOut">
              <a:rPr lang="en-GB" smtClean="0"/>
              <a:t>02/07/2025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0547CF4-D6B4-4B56-A32E-2EBC006FCBFA}" type="slidenum">
              <a:rPr lang="en-GB" smtClean="0"/>
              <a:t>‹#›</a:t>
            </a:fld>
            <a:endParaRPr lang="en-GB"/>
          </a:p>
        </p:txBody>
      </p:sp>
    </p:spTree>
    <p:extLst>
      <p:ext uri="{BB962C8B-B14F-4D97-AF65-F5344CB8AC3E}">
        <p14:creationId xmlns:p14="http://schemas.microsoft.com/office/powerpoint/2010/main" val="7815335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8119BEB-7A76-4FC2-A3DC-8A71F9F99259}" type="datetimeFigureOut">
              <a:rPr lang="en-GB" smtClean="0"/>
              <a:t>02/07/2025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0547CF4-D6B4-4B56-A32E-2EBC006FCBFA}" type="slidenum">
              <a:rPr lang="en-GB" smtClean="0"/>
              <a:t>‹#›</a:t>
            </a:fld>
            <a:endParaRPr lang="en-GB"/>
          </a:p>
        </p:txBody>
      </p:sp>
    </p:spTree>
    <p:extLst>
      <p:ext uri="{BB962C8B-B14F-4D97-AF65-F5344CB8AC3E}">
        <p14:creationId xmlns:p14="http://schemas.microsoft.com/office/powerpoint/2010/main" val="19548974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8119BEB-7A76-4FC2-A3DC-8A71F9F99259}" type="datetimeFigureOut">
              <a:rPr lang="en-GB" smtClean="0"/>
              <a:t>02/07/2025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0547CF4-D6B4-4B56-A32E-2EBC006FCBFA}" type="slidenum">
              <a:rPr lang="en-GB" smtClean="0"/>
              <a:t>‹#›</a:t>
            </a:fld>
            <a:endParaRPr lang="en-GB"/>
          </a:p>
        </p:txBody>
      </p:sp>
    </p:spTree>
    <p:extLst>
      <p:ext uri="{BB962C8B-B14F-4D97-AF65-F5344CB8AC3E}">
        <p14:creationId xmlns:p14="http://schemas.microsoft.com/office/powerpoint/2010/main" val="39782763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8119BEB-7A76-4FC2-A3DC-8A71F9F99259}" type="datetimeFigureOut">
              <a:rPr lang="en-GB" smtClean="0"/>
              <a:t>02/07/2025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0547CF4-D6B4-4B56-A32E-2EBC006FCBFA}" type="slidenum">
              <a:rPr lang="en-GB" smtClean="0"/>
              <a:t>‹#›</a:t>
            </a:fld>
            <a:endParaRPr lang="en-GB"/>
          </a:p>
        </p:txBody>
      </p:sp>
    </p:spTree>
    <p:extLst>
      <p:ext uri="{BB962C8B-B14F-4D97-AF65-F5344CB8AC3E}">
        <p14:creationId xmlns:p14="http://schemas.microsoft.com/office/powerpoint/2010/main" val="13686291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8119BEB-7A76-4FC2-A3DC-8A71F9F99259}" type="datetimeFigureOut">
              <a:rPr lang="en-GB" smtClean="0"/>
              <a:t>02/07/2025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0547CF4-D6B4-4B56-A32E-2EBC006FCBFA}" type="slidenum">
              <a:rPr lang="en-GB" smtClean="0"/>
              <a:t>‹#›</a:t>
            </a:fld>
            <a:endParaRPr lang="en-GB"/>
          </a:p>
        </p:txBody>
      </p:sp>
    </p:spTree>
    <p:extLst>
      <p:ext uri="{BB962C8B-B14F-4D97-AF65-F5344CB8AC3E}">
        <p14:creationId xmlns:p14="http://schemas.microsoft.com/office/powerpoint/2010/main" val="22195598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8119BEB-7A76-4FC2-A3DC-8A71F9F99259}" type="datetimeFigureOut">
              <a:rPr lang="en-GB" smtClean="0"/>
              <a:t>02/07/2025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0547CF4-D6B4-4B56-A32E-2EBC006FCBFA}" type="slidenum">
              <a:rPr lang="en-GB" smtClean="0"/>
              <a:t>‹#›</a:t>
            </a:fld>
            <a:endParaRPr lang="en-GB"/>
          </a:p>
        </p:txBody>
      </p:sp>
    </p:spTree>
    <p:extLst>
      <p:ext uri="{BB962C8B-B14F-4D97-AF65-F5344CB8AC3E}">
        <p14:creationId xmlns:p14="http://schemas.microsoft.com/office/powerpoint/2010/main" val="31855638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119BEB-7A76-4FC2-A3DC-8A71F9F99259}" type="datetimeFigureOut">
              <a:rPr lang="en-GB" smtClean="0"/>
              <a:t>02/07/2025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0547CF4-D6B4-4B56-A32E-2EBC006FCBFA}" type="slidenum">
              <a:rPr lang="en-GB" smtClean="0"/>
              <a:t>‹#›</a:t>
            </a:fld>
            <a:endParaRPr lang="en-GB"/>
          </a:p>
        </p:txBody>
      </p:sp>
    </p:spTree>
    <p:extLst>
      <p:ext uri="{BB962C8B-B14F-4D97-AF65-F5344CB8AC3E}">
        <p14:creationId xmlns:p14="http://schemas.microsoft.com/office/powerpoint/2010/main" val="22231311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8119BEB-7A76-4FC2-A3DC-8A71F9F99259}" type="datetimeFigureOut">
              <a:rPr lang="en-GB" smtClean="0"/>
              <a:t>02/07/2025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0547CF4-D6B4-4B56-A32E-2EBC006FCBFA}" type="slidenum">
              <a:rPr lang="en-GB" smtClean="0"/>
              <a:t>‹#›</a:t>
            </a:fld>
            <a:endParaRPr lang="en-GB"/>
          </a:p>
        </p:txBody>
      </p:sp>
    </p:spTree>
    <p:extLst>
      <p:ext uri="{BB962C8B-B14F-4D97-AF65-F5344CB8AC3E}">
        <p14:creationId xmlns:p14="http://schemas.microsoft.com/office/powerpoint/2010/main" val="30310280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8119BEB-7A76-4FC2-A3DC-8A71F9F99259}" type="datetimeFigureOut">
              <a:rPr lang="en-GB" smtClean="0"/>
              <a:t>02/07/2025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0547CF4-D6B4-4B56-A32E-2EBC006FCBFA}" type="slidenum">
              <a:rPr lang="en-GB" smtClean="0"/>
              <a:t>‹#›</a:t>
            </a:fld>
            <a:endParaRPr lang="en-GB"/>
          </a:p>
        </p:txBody>
      </p:sp>
    </p:spTree>
    <p:extLst>
      <p:ext uri="{BB962C8B-B14F-4D97-AF65-F5344CB8AC3E}">
        <p14:creationId xmlns:p14="http://schemas.microsoft.com/office/powerpoint/2010/main" val="16267075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F8119BEB-7A76-4FC2-A3DC-8A71F9F99259}" type="datetimeFigureOut">
              <a:rPr lang="en-GB" smtClean="0"/>
              <a:t>02/07/2025</a:t>
            </a:fld>
            <a:endParaRPr lang="en-GB"/>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C0547CF4-D6B4-4B56-A32E-2EBC006FCBFA}" type="slidenum">
              <a:rPr lang="en-GB" smtClean="0"/>
              <a:t>‹#›</a:t>
            </a:fld>
            <a:endParaRPr lang="en-GB"/>
          </a:p>
        </p:txBody>
      </p:sp>
    </p:spTree>
    <p:extLst>
      <p:ext uri="{BB962C8B-B14F-4D97-AF65-F5344CB8AC3E}">
        <p14:creationId xmlns:p14="http://schemas.microsoft.com/office/powerpoint/2010/main" val="408742955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0" descr="C:\Users\joconnor\Desktop\Values logo\Untitled-5.2.jpg">
            <a:extLst>
              <a:ext uri="{FF2B5EF4-FFF2-40B4-BE49-F238E27FC236}">
                <a16:creationId xmlns:a16="http://schemas.microsoft.com/office/drawing/2014/main" id="{84627A09-41C9-B362-C409-17DCD794B5D5}"/>
              </a:ext>
            </a:extLst>
          </p:cNvPr>
          <p:cNvPicPr>
            <a:picLocks noChangeAspect="1" noChangeArrowheads="1"/>
          </p:cNvPicPr>
          <p:nvPr/>
        </p:nvPicPr>
        <p:blipFill>
          <a:blip r:embed="rId2">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rcRect/>
          <a:stretch>
            <a:fillRect/>
          </a:stretch>
        </p:blipFill>
        <p:spPr bwMode="auto">
          <a:xfrm>
            <a:off x="196227" y="5713309"/>
            <a:ext cx="9593037" cy="6552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a:extLst>
              <a:ext uri="{FF2B5EF4-FFF2-40B4-BE49-F238E27FC236}">
                <a16:creationId xmlns:a16="http://schemas.microsoft.com/office/drawing/2014/main" id="{08E9F577-64F2-9F53-A434-8A854538549E}"/>
              </a:ext>
            </a:extLst>
          </p:cNvPr>
          <p:cNvSpPr txBox="1"/>
          <p:nvPr/>
        </p:nvSpPr>
        <p:spPr>
          <a:xfrm>
            <a:off x="334591" y="221611"/>
            <a:ext cx="9231549" cy="6170728"/>
          </a:xfrm>
          <a:prstGeom prst="rect">
            <a:avLst/>
          </a:prstGeom>
          <a:noFill/>
          <a:ln w="76200"/>
        </p:spPr>
        <p:style>
          <a:lnRef idx="2">
            <a:schemeClr val="dk1"/>
          </a:lnRef>
          <a:fillRef idx="1">
            <a:schemeClr val="lt1"/>
          </a:fillRef>
          <a:effectRef idx="0">
            <a:schemeClr val="dk1"/>
          </a:effectRef>
          <a:fontRef idx="minor">
            <a:schemeClr val="dk1"/>
          </a:fontRef>
        </p:style>
        <p:txBody>
          <a:bodyPr wrap="square" rtlCol="0">
            <a:spAutoFit/>
          </a:bodyPr>
          <a:lstStyle/>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GB" sz="1463" dirty="0">
              <a:noFill/>
            </a:endParaRPr>
          </a:p>
        </p:txBody>
      </p:sp>
      <p:sp>
        <p:nvSpPr>
          <p:cNvPr id="5" name="Rectangle 4">
            <a:extLst>
              <a:ext uri="{FF2B5EF4-FFF2-40B4-BE49-F238E27FC236}">
                <a16:creationId xmlns:a16="http://schemas.microsoft.com/office/drawing/2014/main" id="{F3F59D76-07F1-37AC-F699-ABFE59D12C6B}"/>
              </a:ext>
            </a:extLst>
          </p:cNvPr>
          <p:cNvSpPr/>
          <p:nvPr/>
        </p:nvSpPr>
        <p:spPr>
          <a:xfrm>
            <a:off x="339860" y="757849"/>
            <a:ext cx="9231549" cy="1715108"/>
          </a:xfrm>
          <a:prstGeom prst="rect">
            <a:avLst/>
          </a:prstGeom>
          <a:solidFill>
            <a:schemeClr val="bg1">
              <a:lumMod val="85000"/>
            </a:schemeClr>
          </a:solidFill>
          <a:ln w="762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875" b="1" dirty="0">
                <a:ln>
                  <a:solidFill>
                    <a:schemeClr val="tx1"/>
                  </a:solidFill>
                </a:ln>
                <a:solidFill>
                  <a:schemeClr val="bg1"/>
                </a:solidFill>
              </a:rPr>
              <a:t>ENGLISH FUNDAMENTAL KNOWLEDGE QUIZ BOOKLET</a:t>
            </a:r>
            <a:endParaRPr lang="en-GB" sz="4875" b="1" dirty="0">
              <a:ln>
                <a:solidFill>
                  <a:schemeClr val="tx1"/>
                </a:solidFill>
              </a:ln>
              <a:solidFill>
                <a:schemeClr val="bg1"/>
              </a:solidFill>
            </a:endParaRPr>
          </a:p>
        </p:txBody>
      </p:sp>
      <p:sp>
        <p:nvSpPr>
          <p:cNvPr id="7" name="TextBox 6">
            <a:extLst>
              <a:ext uri="{FF2B5EF4-FFF2-40B4-BE49-F238E27FC236}">
                <a16:creationId xmlns:a16="http://schemas.microsoft.com/office/drawing/2014/main" id="{0C8ACA0E-D4B2-DF18-48EB-D8C8F349D7C8}"/>
              </a:ext>
            </a:extLst>
          </p:cNvPr>
          <p:cNvSpPr txBox="1"/>
          <p:nvPr/>
        </p:nvSpPr>
        <p:spPr>
          <a:xfrm>
            <a:off x="467712" y="3429000"/>
            <a:ext cx="8913355" cy="767582"/>
          </a:xfrm>
          <a:prstGeom prst="rect">
            <a:avLst/>
          </a:prstGeom>
          <a:solidFill>
            <a:schemeClr val="bg1"/>
          </a:solidFill>
          <a:ln w="3175">
            <a:solidFill>
              <a:schemeClr val="bg1">
                <a:lumMod val="95000"/>
              </a:schemeClr>
            </a:solidFill>
            <a:prstDash val="sysDot"/>
          </a:ln>
        </p:spPr>
        <p:txBody>
          <a:bodyPr wrap="square" rtlCol="0">
            <a:spAutoFit/>
          </a:bodyPr>
          <a:lstStyle/>
          <a:p>
            <a:pPr algn="ctr"/>
            <a:r>
              <a:rPr lang="en-US" sz="4388" dirty="0">
                <a:ln w="19050">
                  <a:solidFill>
                    <a:schemeClr val="tx1"/>
                  </a:solidFill>
                </a:ln>
              </a:rPr>
              <a:t>YEAR 10</a:t>
            </a:r>
            <a:r>
              <a:rPr lang="en-GB" sz="4388" dirty="0">
                <a:ln w="19050">
                  <a:solidFill>
                    <a:schemeClr val="tx1"/>
                  </a:solidFill>
                </a:ln>
              </a:rPr>
              <a:t>: LITERATURE PAPER 2</a:t>
            </a:r>
            <a:endParaRPr lang="en-US" sz="4388" dirty="0">
              <a:ln w="19050">
                <a:solidFill>
                  <a:schemeClr val="tx1"/>
                </a:solidFill>
              </a:ln>
            </a:endParaRPr>
          </a:p>
        </p:txBody>
      </p:sp>
      <p:sp>
        <p:nvSpPr>
          <p:cNvPr id="8" name="TextBox 7">
            <a:extLst>
              <a:ext uri="{FF2B5EF4-FFF2-40B4-BE49-F238E27FC236}">
                <a16:creationId xmlns:a16="http://schemas.microsoft.com/office/drawing/2014/main" id="{5B434F44-164C-0DE7-433B-099D903AA7A3}"/>
              </a:ext>
            </a:extLst>
          </p:cNvPr>
          <p:cNvSpPr txBox="1"/>
          <p:nvPr/>
        </p:nvSpPr>
        <p:spPr>
          <a:xfrm>
            <a:off x="467711" y="331001"/>
            <a:ext cx="9893286" cy="317459"/>
          </a:xfrm>
          <a:prstGeom prst="rect">
            <a:avLst/>
          </a:prstGeom>
          <a:noFill/>
        </p:spPr>
        <p:txBody>
          <a:bodyPr wrap="none" rtlCol="0">
            <a:spAutoFit/>
          </a:bodyPr>
          <a:lstStyle/>
          <a:p>
            <a:r>
              <a:rPr lang="en-US" sz="1463" dirty="0"/>
              <a:t>Name:										Form:</a:t>
            </a:r>
            <a:endParaRPr lang="en-GB" sz="1463" dirty="0"/>
          </a:p>
        </p:txBody>
      </p:sp>
    </p:spTree>
    <p:extLst>
      <p:ext uri="{BB962C8B-B14F-4D97-AF65-F5344CB8AC3E}">
        <p14:creationId xmlns:p14="http://schemas.microsoft.com/office/powerpoint/2010/main" val="31610194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E69019-4DC1-ACC4-1C63-7C0329EB8A48}"/>
            </a:ext>
          </a:extLst>
        </p:cNvPr>
        <p:cNvGrpSpPr/>
        <p:nvPr/>
      </p:nvGrpSpPr>
      <p:grpSpPr>
        <a:xfrm>
          <a:off x="0" y="0"/>
          <a:ext cx="0" cy="0"/>
          <a:chOff x="0" y="0"/>
          <a:chExt cx="0" cy="0"/>
        </a:xfrm>
      </p:grpSpPr>
      <p:pic>
        <p:nvPicPr>
          <p:cNvPr id="6" name="Picture 10" descr="C:\Users\joconnor\Desktop\Values logo\Untitled-5.2.jpg">
            <a:extLst>
              <a:ext uri="{FF2B5EF4-FFF2-40B4-BE49-F238E27FC236}">
                <a16:creationId xmlns:a16="http://schemas.microsoft.com/office/drawing/2014/main" id="{8B70D360-13D0-F288-DA91-EF352FFA6C5B}"/>
              </a:ext>
            </a:extLst>
          </p:cNvPr>
          <p:cNvPicPr>
            <a:picLocks noChangeAspect="1" noChangeArrowheads="1"/>
          </p:cNvPicPr>
          <p:nvPr/>
        </p:nvPicPr>
        <p:blipFill>
          <a:blip r:embed="rId2">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rcRect/>
          <a:stretch>
            <a:fillRect/>
          </a:stretch>
        </p:blipFill>
        <p:spPr bwMode="auto">
          <a:xfrm>
            <a:off x="196227" y="5713309"/>
            <a:ext cx="9593037" cy="6552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a:extLst>
              <a:ext uri="{FF2B5EF4-FFF2-40B4-BE49-F238E27FC236}">
                <a16:creationId xmlns:a16="http://schemas.microsoft.com/office/drawing/2014/main" id="{1558DFA4-E7D2-4C82-2574-00B238E7A211}"/>
              </a:ext>
            </a:extLst>
          </p:cNvPr>
          <p:cNvSpPr txBox="1"/>
          <p:nvPr/>
        </p:nvSpPr>
        <p:spPr>
          <a:xfrm>
            <a:off x="334591" y="221611"/>
            <a:ext cx="9231549" cy="6170728"/>
          </a:xfrm>
          <a:prstGeom prst="rect">
            <a:avLst/>
          </a:prstGeom>
          <a:noFill/>
          <a:ln w="76200"/>
        </p:spPr>
        <p:style>
          <a:lnRef idx="2">
            <a:schemeClr val="dk1"/>
          </a:lnRef>
          <a:fillRef idx="1">
            <a:schemeClr val="lt1"/>
          </a:fillRef>
          <a:effectRef idx="0">
            <a:schemeClr val="dk1"/>
          </a:effectRef>
          <a:fontRef idx="minor">
            <a:schemeClr val="dk1"/>
          </a:fontRef>
        </p:style>
        <p:txBody>
          <a:bodyPr wrap="square" rtlCol="0">
            <a:spAutoFit/>
          </a:bodyPr>
          <a:lstStyle/>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GB" sz="1463" dirty="0">
              <a:noFill/>
            </a:endParaRPr>
          </a:p>
        </p:txBody>
      </p:sp>
      <p:sp>
        <p:nvSpPr>
          <p:cNvPr id="5" name="Rectangle 4">
            <a:extLst>
              <a:ext uri="{FF2B5EF4-FFF2-40B4-BE49-F238E27FC236}">
                <a16:creationId xmlns:a16="http://schemas.microsoft.com/office/drawing/2014/main" id="{AB991399-900E-BC84-B3AF-7C13E7F72661}"/>
              </a:ext>
            </a:extLst>
          </p:cNvPr>
          <p:cNvSpPr/>
          <p:nvPr/>
        </p:nvSpPr>
        <p:spPr>
          <a:xfrm>
            <a:off x="339860" y="757849"/>
            <a:ext cx="9231549" cy="1715108"/>
          </a:xfrm>
          <a:prstGeom prst="rect">
            <a:avLst/>
          </a:prstGeom>
          <a:solidFill>
            <a:schemeClr val="bg1">
              <a:lumMod val="85000"/>
            </a:schemeClr>
          </a:solidFill>
          <a:ln w="762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875" b="1" dirty="0">
                <a:ln>
                  <a:solidFill>
                    <a:schemeClr val="tx1"/>
                  </a:solidFill>
                </a:ln>
                <a:solidFill>
                  <a:schemeClr val="bg1"/>
                </a:solidFill>
              </a:rPr>
              <a:t>ENGLISH FUNDAMENTAL KNOWLEDGE QUIZ BOOKLET</a:t>
            </a:r>
            <a:endParaRPr lang="en-GB" sz="4875" b="1" dirty="0">
              <a:ln>
                <a:solidFill>
                  <a:schemeClr val="tx1"/>
                </a:solidFill>
              </a:ln>
              <a:solidFill>
                <a:schemeClr val="bg1"/>
              </a:solidFill>
            </a:endParaRPr>
          </a:p>
        </p:txBody>
      </p:sp>
      <p:sp>
        <p:nvSpPr>
          <p:cNvPr id="7" name="TextBox 6">
            <a:extLst>
              <a:ext uri="{FF2B5EF4-FFF2-40B4-BE49-F238E27FC236}">
                <a16:creationId xmlns:a16="http://schemas.microsoft.com/office/drawing/2014/main" id="{FBE3EC76-C182-7A7E-FBF0-8677A231B64A}"/>
              </a:ext>
            </a:extLst>
          </p:cNvPr>
          <p:cNvSpPr txBox="1"/>
          <p:nvPr/>
        </p:nvSpPr>
        <p:spPr>
          <a:xfrm>
            <a:off x="467712" y="3429000"/>
            <a:ext cx="8913355" cy="767582"/>
          </a:xfrm>
          <a:prstGeom prst="rect">
            <a:avLst/>
          </a:prstGeom>
          <a:solidFill>
            <a:schemeClr val="bg1"/>
          </a:solidFill>
          <a:ln w="3175">
            <a:solidFill>
              <a:schemeClr val="bg1">
                <a:lumMod val="95000"/>
              </a:schemeClr>
            </a:solidFill>
            <a:prstDash val="sysDot"/>
          </a:ln>
        </p:spPr>
        <p:txBody>
          <a:bodyPr wrap="square" rtlCol="0">
            <a:spAutoFit/>
          </a:bodyPr>
          <a:lstStyle/>
          <a:p>
            <a:pPr algn="ctr"/>
            <a:r>
              <a:rPr lang="en-US" sz="4388" dirty="0">
                <a:ln w="19050">
                  <a:solidFill>
                    <a:schemeClr val="tx1"/>
                  </a:solidFill>
                </a:ln>
              </a:rPr>
              <a:t>YEAR 10</a:t>
            </a:r>
            <a:r>
              <a:rPr lang="en-GB" sz="4388" dirty="0">
                <a:ln w="19050">
                  <a:solidFill>
                    <a:schemeClr val="tx1"/>
                  </a:solidFill>
                </a:ln>
              </a:rPr>
              <a:t>: Term 1</a:t>
            </a:r>
            <a:endParaRPr lang="en-US" sz="4388" dirty="0">
              <a:ln w="19050">
                <a:solidFill>
                  <a:schemeClr val="tx1"/>
                </a:solidFill>
              </a:ln>
            </a:endParaRPr>
          </a:p>
        </p:txBody>
      </p:sp>
      <p:sp>
        <p:nvSpPr>
          <p:cNvPr id="8" name="TextBox 7">
            <a:extLst>
              <a:ext uri="{FF2B5EF4-FFF2-40B4-BE49-F238E27FC236}">
                <a16:creationId xmlns:a16="http://schemas.microsoft.com/office/drawing/2014/main" id="{F7EBAA92-846C-3D84-0294-6E287D3469D1}"/>
              </a:ext>
            </a:extLst>
          </p:cNvPr>
          <p:cNvSpPr txBox="1"/>
          <p:nvPr/>
        </p:nvSpPr>
        <p:spPr>
          <a:xfrm>
            <a:off x="467711" y="331001"/>
            <a:ext cx="9893286" cy="317459"/>
          </a:xfrm>
          <a:prstGeom prst="rect">
            <a:avLst/>
          </a:prstGeom>
          <a:noFill/>
        </p:spPr>
        <p:txBody>
          <a:bodyPr wrap="none" rtlCol="0">
            <a:spAutoFit/>
          </a:bodyPr>
          <a:lstStyle/>
          <a:p>
            <a:r>
              <a:rPr lang="en-US" sz="1463" dirty="0"/>
              <a:t>Name:										Form:</a:t>
            </a:r>
            <a:endParaRPr lang="en-GB" sz="1463" dirty="0"/>
          </a:p>
        </p:txBody>
      </p:sp>
    </p:spTree>
    <p:extLst>
      <p:ext uri="{BB962C8B-B14F-4D97-AF65-F5344CB8AC3E}">
        <p14:creationId xmlns:p14="http://schemas.microsoft.com/office/powerpoint/2010/main" val="42195264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546D89-3D35-006C-940C-968A5C1084F5}"/>
            </a:ext>
          </a:extLst>
        </p:cNvPr>
        <p:cNvGrpSpPr/>
        <p:nvPr/>
      </p:nvGrpSpPr>
      <p:grpSpPr>
        <a:xfrm>
          <a:off x="0" y="0"/>
          <a:ext cx="0" cy="0"/>
          <a:chOff x="0" y="0"/>
          <a:chExt cx="0" cy="0"/>
        </a:xfrm>
      </p:grpSpPr>
      <p:pic>
        <p:nvPicPr>
          <p:cNvPr id="6" name="Picture 10" descr="C:\Users\joconnor\Desktop\Values logo\Untitled-5.2.jpg">
            <a:extLst>
              <a:ext uri="{FF2B5EF4-FFF2-40B4-BE49-F238E27FC236}">
                <a16:creationId xmlns:a16="http://schemas.microsoft.com/office/drawing/2014/main" id="{E9A51748-39C5-6B68-241B-439C738C2466}"/>
              </a:ext>
            </a:extLst>
          </p:cNvPr>
          <p:cNvPicPr>
            <a:picLocks noChangeAspect="1" noChangeArrowheads="1"/>
          </p:cNvPicPr>
          <p:nvPr/>
        </p:nvPicPr>
        <p:blipFill>
          <a:blip r:embed="rId2">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rcRect/>
          <a:stretch>
            <a:fillRect/>
          </a:stretch>
        </p:blipFill>
        <p:spPr bwMode="auto">
          <a:xfrm>
            <a:off x="196227" y="5713309"/>
            <a:ext cx="9593037" cy="6552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a:extLst>
              <a:ext uri="{FF2B5EF4-FFF2-40B4-BE49-F238E27FC236}">
                <a16:creationId xmlns:a16="http://schemas.microsoft.com/office/drawing/2014/main" id="{8E0E4FE5-59DD-BA92-4029-64CBF196ACC9}"/>
              </a:ext>
            </a:extLst>
          </p:cNvPr>
          <p:cNvSpPr txBox="1"/>
          <p:nvPr/>
        </p:nvSpPr>
        <p:spPr>
          <a:xfrm>
            <a:off x="334591" y="221611"/>
            <a:ext cx="9231549" cy="6170728"/>
          </a:xfrm>
          <a:prstGeom prst="rect">
            <a:avLst/>
          </a:prstGeom>
          <a:solidFill>
            <a:schemeClr val="bg1"/>
          </a:solidFill>
          <a:ln w="76200"/>
        </p:spPr>
        <p:style>
          <a:lnRef idx="2">
            <a:schemeClr val="dk1"/>
          </a:lnRef>
          <a:fillRef idx="1">
            <a:schemeClr val="lt1"/>
          </a:fillRef>
          <a:effectRef idx="0">
            <a:schemeClr val="dk1"/>
          </a:effectRef>
          <a:fontRef idx="minor">
            <a:schemeClr val="dk1"/>
          </a:fontRef>
        </p:style>
        <p:txBody>
          <a:bodyPr wrap="square" rtlCol="0">
            <a:spAutoFit/>
          </a:bodyPr>
          <a:lstStyle/>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GB" sz="1463" dirty="0">
              <a:noFill/>
            </a:endParaRPr>
          </a:p>
        </p:txBody>
      </p:sp>
      <p:graphicFrame>
        <p:nvGraphicFramePr>
          <p:cNvPr id="2" name="Table 1">
            <a:extLst>
              <a:ext uri="{FF2B5EF4-FFF2-40B4-BE49-F238E27FC236}">
                <a16:creationId xmlns:a16="http://schemas.microsoft.com/office/drawing/2014/main" id="{5E581344-F0E8-EC2E-E18B-8BA2029E8E87}"/>
              </a:ext>
            </a:extLst>
          </p:cNvPr>
          <p:cNvGraphicFramePr>
            <a:graphicFrameLocks noGrp="1"/>
          </p:cNvGraphicFramePr>
          <p:nvPr>
            <p:extLst>
              <p:ext uri="{D42A27DB-BD31-4B8C-83A1-F6EECF244321}">
                <p14:modId xmlns:p14="http://schemas.microsoft.com/office/powerpoint/2010/main" val="923776632"/>
              </p:ext>
            </p:extLst>
          </p:nvPr>
        </p:nvGraphicFramePr>
        <p:xfrm>
          <a:off x="415489" y="313052"/>
          <a:ext cx="9069751" cy="5635725"/>
        </p:xfrm>
        <a:graphic>
          <a:graphicData uri="http://schemas.openxmlformats.org/drawingml/2006/table">
            <a:tbl>
              <a:tblPr firstRow="1" bandRow="1">
                <a:tableStyleId>{5C22544A-7EE6-4342-B048-85BDC9FD1C3A}</a:tableStyleId>
              </a:tblPr>
              <a:tblGrid>
                <a:gridCol w="6538204">
                  <a:extLst>
                    <a:ext uri="{9D8B030D-6E8A-4147-A177-3AD203B41FA5}">
                      <a16:colId xmlns:a16="http://schemas.microsoft.com/office/drawing/2014/main" val="1030577317"/>
                    </a:ext>
                  </a:extLst>
                </a:gridCol>
                <a:gridCol w="2531547">
                  <a:extLst>
                    <a:ext uri="{9D8B030D-6E8A-4147-A177-3AD203B41FA5}">
                      <a16:colId xmlns:a16="http://schemas.microsoft.com/office/drawing/2014/main" val="4023291846"/>
                    </a:ext>
                  </a:extLst>
                </a:gridCol>
              </a:tblGrid>
              <a:tr h="499245">
                <a:tc gridSpan="2">
                  <a:txBody>
                    <a:bodyPr/>
                    <a:lstStyle/>
                    <a:p>
                      <a:pPr algn="ctr"/>
                      <a:r>
                        <a:rPr lang="en-US" dirty="0">
                          <a:solidFill>
                            <a:schemeClr val="tx1"/>
                          </a:solidFill>
                        </a:rPr>
                        <a:t>1. Blood Brothers Context and Key Characters</a:t>
                      </a: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81735546"/>
                  </a:ext>
                </a:extLst>
              </a:tr>
              <a:tr h="432000">
                <a:tc>
                  <a:txBody>
                    <a:bodyPr/>
                    <a:lstStyle/>
                    <a:p>
                      <a:r>
                        <a:rPr lang="en-US" b="1" dirty="0">
                          <a:solidFill>
                            <a:schemeClr val="tx1"/>
                          </a:solidFill>
                        </a:rPr>
                        <a:t>Questions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b="1" dirty="0">
                          <a:solidFill>
                            <a:schemeClr val="tx1"/>
                          </a:solidFill>
                        </a:rPr>
                        <a:t>Answer</a:t>
                      </a:r>
                      <a:endParaRPr lang="en-GB"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735028011"/>
                  </a:ext>
                </a:extLst>
              </a:tr>
              <a:tr h="432000">
                <a:tc>
                  <a:txBody>
                    <a:bodyPr/>
                    <a:lstStyle/>
                    <a:p>
                      <a:pPr marL="0" indent="0">
                        <a:buFontTx/>
                        <a:buNone/>
                      </a:pPr>
                      <a:r>
                        <a:rPr lang="en-GB" sz="1800" b="0" i="0" dirty="0">
                          <a:solidFill>
                            <a:srgbClr val="000000"/>
                          </a:solidFill>
                          <a:effectLst/>
                          <a:latin typeface="Calibri" panose="020F0502020204030204" pitchFamily="34" charset="0"/>
                          <a:cs typeface="Calibri" panose="020F0502020204030204" pitchFamily="34" charset="0"/>
                        </a:rPr>
                        <a:t>1. One of the twins - middle class. Privileged - he is wealthy, educated and successful.​</a:t>
                      </a:r>
                      <a:endParaRPr lang="en-US"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28721103"/>
                  </a:ext>
                </a:extLst>
              </a:tr>
              <a:tr h="432000">
                <a:tc>
                  <a:txBody>
                    <a:bodyPr/>
                    <a:lstStyle/>
                    <a:p>
                      <a:pPr marL="0" indent="0">
                        <a:buFontTx/>
                        <a:buNone/>
                      </a:pPr>
                      <a:r>
                        <a:rPr lang="en-GB" b="0" dirty="0">
                          <a:solidFill>
                            <a:schemeClr val="tx1"/>
                          </a:solidFill>
                          <a:latin typeface="Calibri" panose="020F0502020204030204" pitchFamily="34" charset="0"/>
                          <a:cs typeface="Calibri" panose="020F0502020204030204" pitchFamily="34" charset="0"/>
                        </a:rPr>
                        <a:t>2. One of the twins – working class. Destined for a life of failure, abject poverty and struggle because of class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61674804"/>
                  </a:ext>
                </a:extLst>
              </a:tr>
              <a:tr h="432000">
                <a:tc>
                  <a:txBody>
                    <a:bodyPr/>
                    <a:lstStyle/>
                    <a:p>
                      <a:pPr marL="0" indent="0">
                        <a:buFontTx/>
                        <a:buNone/>
                      </a:pPr>
                      <a:r>
                        <a:rPr lang="en-GB" sz="1800" b="0" i="0" dirty="0">
                          <a:solidFill>
                            <a:srgbClr val="000000"/>
                          </a:solidFill>
                          <a:effectLst/>
                          <a:latin typeface="Calibri" panose="020F0502020204030204" pitchFamily="34" charset="0"/>
                          <a:cs typeface="Calibri" panose="020F0502020204030204" pitchFamily="34" charset="0"/>
                        </a:rPr>
                        <a:t>3. The twins' older brother. A bully, who becomes a career criminal.​</a:t>
                      </a:r>
                      <a:endParaRPr lang="en-GB"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18941284"/>
                  </a:ext>
                </a:extLst>
              </a:tr>
              <a:tr h="432000">
                <a:tc>
                  <a:txBody>
                    <a:bodyPr/>
                    <a:lstStyle/>
                    <a:p>
                      <a:pPr marL="0" indent="0">
                        <a:buFontTx/>
                        <a:buNone/>
                      </a:pPr>
                      <a:r>
                        <a:rPr lang="en-GB" sz="1800" b="0" i="0" dirty="0">
                          <a:solidFill>
                            <a:srgbClr val="000000"/>
                          </a:solidFill>
                          <a:effectLst/>
                          <a:latin typeface="Calibri" panose="020F0502020204030204" pitchFamily="34" charset="0"/>
                          <a:cs typeface="Calibri" panose="020F0502020204030204" pitchFamily="34" charset="0"/>
                        </a:rPr>
                        <a:t>4. A wealthy housewife, who secretly adopts Edward – the villain of the play.​</a:t>
                      </a:r>
                      <a:endParaRPr lang="en-US"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46591637"/>
                  </a:ext>
                </a:extLst>
              </a:tr>
              <a:tr h="432000">
                <a:tc>
                  <a:txBody>
                    <a:bodyPr/>
                    <a:lstStyle/>
                    <a:p>
                      <a:pPr marL="0" indent="0">
                        <a:buFontTx/>
                        <a:buNone/>
                      </a:pPr>
                      <a:r>
                        <a:rPr lang="en-GB" sz="1800" b="0" i="0" dirty="0">
                          <a:solidFill>
                            <a:srgbClr val="000000"/>
                          </a:solidFill>
                          <a:effectLst/>
                          <a:latin typeface="Calibri" panose="020F0502020204030204" pitchFamily="34" charset="0"/>
                          <a:cs typeface="Calibri" panose="020F0502020204030204" pitchFamily="34" charset="0"/>
                        </a:rPr>
                        <a:t>5. The boys' mother. A poor, uneducated woman who is abandoned by her husband​</a:t>
                      </a:r>
                      <a:endParaRPr lang="en-GB"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92156383"/>
                  </a:ext>
                </a:extLst>
              </a:tr>
              <a:tr h="432000">
                <a:tc>
                  <a:txBody>
                    <a:bodyPr/>
                    <a:lstStyle/>
                    <a:p>
                      <a:pPr marL="0" indent="0">
                        <a:buFontTx/>
                        <a:buNone/>
                      </a:pPr>
                      <a:r>
                        <a:rPr lang="en-GB" dirty="0">
                          <a:solidFill>
                            <a:schemeClr val="tx1"/>
                          </a:solidFill>
                        </a:rPr>
                        <a:t>6. Where and when is the play set?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44763253"/>
                  </a:ext>
                </a:extLst>
              </a:tr>
              <a:tr h="432000">
                <a:tc>
                  <a:txBody>
                    <a:bodyPr/>
                    <a:lstStyle/>
                    <a:p>
                      <a:pPr marL="0" indent="0">
                        <a:buFontTx/>
                        <a:buNone/>
                      </a:pPr>
                      <a:r>
                        <a:rPr lang="en-GB" dirty="0">
                          <a:solidFill>
                            <a:schemeClr val="tx1"/>
                          </a:solidFill>
                        </a:rPr>
                        <a:t>7. Which Government / prime Minister was in power, who privatised industries?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18827378"/>
                  </a:ext>
                </a:extLst>
              </a:tr>
              <a:tr h="432000">
                <a:tc>
                  <a:txBody>
                    <a:bodyPr/>
                    <a:lstStyle/>
                    <a:p>
                      <a:pPr marL="0" indent="0">
                        <a:buFontTx/>
                        <a:buNone/>
                      </a:pPr>
                      <a:r>
                        <a:rPr lang="en-GB" dirty="0">
                          <a:solidFill>
                            <a:schemeClr val="tx1"/>
                          </a:solidFill>
                        </a:rPr>
                        <a:t>8. What system heavily influences the boys’ path, defining their lives and shaping their fate?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2310346"/>
                  </a:ext>
                </a:extLst>
              </a:tr>
            </a:tbl>
          </a:graphicData>
        </a:graphic>
      </p:graphicFrame>
    </p:spTree>
    <p:extLst>
      <p:ext uri="{BB962C8B-B14F-4D97-AF65-F5344CB8AC3E}">
        <p14:creationId xmlns:p14="http://schemas.microsoft.com/office/powerpoint/2010/main" val="3150200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26639D-6566-13BA-D9B9-AA827BD0B440}"/>
            </a:ext>
          </a:extLst>
        </p:cNvPr>
        <p:cNvGrpSpPr/>
        <p:nvPr/>
      </p:nvGrpSpPr>
      <p:grpSpPr>
        <a:xfrm>
          <a:off x="0" y="0"/>
          <a:ext cx="0" cy="0"/>
          <a:chOff x="0" y="0"/>
          <a:chExt cx="0" cy="0"/>
        </a:xfrm>
      </p:grpSpPr>
      <p:pic>
        <p:nvPicPr>
          <p:cNvPr id="6" name="Picture 10" descr="C:\Users\joconnor\Desktop\Values logo\Untitled-5.2.jpg">
            <a:extLst>
              <a:ext uri="{FF2B5EF4-FFF2-40B4-BE49-F238E27FC236}">
                <a16:creationId xmlns:a16="http://schemas.microsoft.com/office/drawing/2014/main" id="{3F8AEF71-9920-735E-C6B5-5589399EEDF4}"/>
              </a:ext>
            </a:extLst>
          </p:cNvPr>
          <p:cNvPicPr>
            <a:picLocks noChangeAspect="1" noChangeArrowheads="1"/>
          </p:cNvPicPr>
          <p:nvPr/>
        </p:nvPicPr>
        <p:blipFill>
          <a:blip r:embed="rId2">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rcRect/>
          <a:stretch>
            <a:fillRect/>
          </a:stretch>
        </p:blipFill>
        <p:spPr bwMode="auto">
          <a:xfrm>
            <a:off x="196227" y="5713309"/>
            <a:ext cx="9593037" cy="6552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a:extLst>
              <a:ext uri="{FF2B5EF4-FFF2-40B4-BE49-F238E27FC236}">
                <a16:creationId xmlns:a16="http://schemas.microsoft.com/office/drawing/2014/main" id="{06DEA843-5F9D-D760-7BEE-9997EF5E9CB0}"/>
              </a:ext>
            </a:extLst>
          </p:cNvPr>
          <p:cNvSpPr txBox="1"/>
          <p:nvPr/>
        </p:nvSpPr>
        <p:spPr>
          <a:xfrm>
            <a:off x="334591" y="221611"/>
            <a:ext cx="9231549" cy="6170728"/>
          </a:xfrm>
          <a:prstGeom prst="rect">
            <a:avLst/>
          </a:prstGeom>
          <a:noFill/>
          <a:ln w="76200"/>
        </p:spPr>
        <p:style>
          <a:lnRef idx="2">
            <a:schemeClr val="dk1"/>
          </a:lnRef>
          <a:fillRef idx="1">
            <a:schemeClr val="lt1"/>
          </a:fillRef>
          <a:effectRef idx="0">
            <a:schemeClr val="dk1"/>
          </a:effectRef>
          <a:fontRef idx="minor">
            <a:schemeClr val="dk1"/>
          </a:fontRef>
        </p:style>
        <p:txBody>
          <a:bodyPr wrap="square" rtlCol="0">
            <a:spAutoFit/>
          </a:bodyPr>
          <a:lstStyle/>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GB" sz="1463" dirty="0">
              <a:noFill/>
            </a:endParaRPr>
          </a:p>
        </p:txBody>
      </p:sp>
      <p:graphicFrame>
        <p:nvGraphicFramePr>
          <p:cNvPr id="2" name="Table 1">
            <a:extLst>
              <a:ext uri="{FF2B5EF4-FFF2-40B4-BE49-F238E27FC236}">
                <a16:creationId xmlns:a16="http://schemas.microsoft.com/office/drawing/2014/main" id="{066D1C9B-501B-C807-CFAC-FD93DD5C7EFB}"/>
              </a:ext>
            </a:extLst>
          </p:cNvPr>
          <p:cNvGraphicFramePr>
            <a:graphicFrameLocks noGrp="1"/>
          </p:cNvGraphicFramePr>
          <p:nvPr>
            <p:extLst>
              <p:ext uri="{D42A27DB-BD31-4B8C-83A1-F6EECF244321}">
                <p14:modId xmlns:p14="http://schemas.microsoft.com/office/powerpoint/2010/main" val="1370959308"/>
              </p:ext>
            </p:extLst>
          </p:nvPr>
        </p:nvGraphicFramePr>
        <p:xfrm>
          <a:off x="415489" y="313052"/>
          <a:ext cx="9069751" cy="4602199"/>
        </p:xfrm>
        <a:graphic>
          <a:graphicData uri="http://schemas.openxmlformats.org/drawingml/2006/table">
            <a:tbl>
              <a:tblPr firstRow="1" bandRow="1">
                <a:tableStyleId>{5C22544A-7EE6-4342-B048-85BDC9FD1C3A}</a:tableStyleId>
              </a:tblPr>
              <a:tblGrid>
                <a:gridCol w="6800920">
                  <a:extLst>
                    <a:ext uri="{9D8B030D-6E8A-4147-A177-3AD203B41FA5}">
                      <a16:colId xmlns:a16="http://schemas.microsoft.com/office/drawing/2014/main" val="1030577317"/>
                    </a:ext>
                  </a:extLst>
                </a:gridCol>
                <a:gridCol w="2268831">
                  <a:extLst>
                    <a:ext uri="{9D8B030D-6E8A-4147-A177-3AD203B41FA5}">
                      <a16:colId xmlns:a16="http://schemas.microsoft.com/office/drawing/2014/main" val="4023291846"/>
                    </a:ext>
                  </a:extLst>
                </a:gridCol>
              </a:tblGrid>
              <a:tr h="601171">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 2. Blood Brothers Key Vocabulary</a:t>
                      </a: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81735546"/>
                  </a:ext>
                </a:extLst>
              </a:tr>
              <a:tr h="520197">
                <a:tc>
                  <a:txBody>
                    <a:bodyPr/>
                    <a:lstStyle/>
                    <a:p>
                      <a:r>
                        <a:rPr lang="en-US" b="1" dirty="0">
                          <a:solidFill>
                            <a:schemeClr val="tx1"/>
                          </a:solidFill>
                        </a:rPr>
                        <a:t>Definition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b="1" dirty="0">
                          <a:solidFill>
                            <a:schemeClr val="tx1"/>
                          </a:solidFill>
                        </a:rPr>
                        <a:t>Answer</a:t>
                      </a:r>
                      <a:endParaRPr lang="en-GB"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735028011"/>
                  </a:ext>
                </a:extLst>
              </a:tr>
              <a:tr h="520197">
                <a:tc>
                  <a:txBody>
                    <a:bodyPr/>
                    <a:lstStyle/>
                    <a:p>
                      <a:pPr algn="l" rtl="0" fontAlgn="base">
                        <a:lnSpc>
                          <a:spcPct val="100000"/>
                        </a:lnSpc>
                        <a:buNone/>
                      </a:pPr>
                      <a:r>
                        <a:rPr lang="en-GB" sz="1800" b="0" i="0" dirty="0">
                          <a:solidFill>
                            <a:srgbClr val="000000"/>
                          </a:solidFill>
                          <a:effectLst/>
                          <a:latin typeface="+mn-lt"/>
                        </a:rPr>
                        <a:t>1. A difference between two or more groups or people that is unfair and discriminative.​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8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28721103"/>
                  </a:ext>
                </a:extLst>
              </a:tr>
              <a:tr h="520197">
                <a:tc>
                  <a:txBody>
                    <a:bodyPr/>
                    <a:lstStyle/>
                    <a:p>
                      <a:pPr algn="l" rtl="0" fontAlgn="base">
                        <a:lnSpc>
                          <a:spcPct val="100000"/>
                        </a:lnSpc>
                        <a:buNone/>
                      </a:pPr>
                      <a:r>
                        <a:rPr lang="en-GB" sz="1800" b="0" i="0" u="none" strike="noStrike" dirty="0">
                          <a:solidFill>
                            <a:srgbClr val="000000"/>
                          </a:solidFill>
                          <a:effectLst/>
                          <a:latin typeface="+mn-lt"/>
                        </a:rPr>
                        <a:t>2. A situation in which there is no fairness, justice, or equality in the treatment of a person or persons.</a:t>
                      </a:r>
                      <a:r>
                        <a:rPr lang="en-GB" sz="1800" b="0" i="0" dirty="0">
                          <a:solidFill>
                            <a:srgbClr val="000000"/>
                          </a:solidFill>
                          <a:effectLst/>
                          <a:latin typeface="+mn-lt"/>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8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61674804"/>
                  </a:ext>
                </a:extLst>
              </a:tr>
              <a:tr h="520197">
                <a:tc>
                  <a:txBody>
                    <a:bodyPr/>
                    <a:lstStyle/>
                    <a:p>
                      <a:pPr algn="l" rtl="0" fontAlgn="base">
                        <a:lnSpc>
                          <a:spcPct val="100000"/>
                        </a:lnSpc>
                        <a:buNone/>
                      </a:pPr>
                      <a:r>
                        <a:rPr lang="en-GB" sz="1800" b="0" i="0" dirty="0">
                          <a:solidFill>
                            <a:srgbClr val="000000"/>
                          </a:solidFill>
                          <a:effectLst/>
                          <a:latin typeface="+mn-lt"/>
                        </a:rPr>
                        <a:t>3. A change to society intended to make it better.​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8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18941284"/>
                  </a:ext>
                </a:extLst>
              </a:tr>
              <a:tr h="520197">
                <a:tc>
                  <a:txBody>
                    <a:bodyPr/>
                    <a:lstStyle/>
                    <a:p>
                      <a:pPr algn="l" rtl="0" fontAlgn="base">
                        <a:lnSpc>
                          <a:spcPct val="100000"/>
                        </a:lnSpc>
                        <a:buNone/>
                      </a:pPr>
                      <a:r>
                        <a:rPr lang="en-GB" sz="1800" b="0" i="0" dirty="0">
                          <a:solidFill>
                            <a:srgbClr val="000000"/>
                          </a:solidFill>
                          <a:effectLst/>
                          <a:latin typeface="+mn-lt"/>
                        </a:rPr>
                        <a:t>4. The action of establishing something as a convention or norm in an organization or culture​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8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46591637"/>
                  </a:ext>
                </a:extLst>
              </a:tr>
              <a:tr h="520197">
                <a:tc>
                  <a:txBody>
                    <a:bodyPr/>
                    <a:lstStyle/>
                    <a:p>
                      <a:pPr algn="l" rtl="0" fontAlgn="base">
                        <a:lnSpc>
                          <a:spcPct val="100000"/>
                        </a:lnSpc>
                        <a:buNone/>
                      </a:pPr>
                      <a:r>
                        <a:rPr lang="en-GB" sz="1800" b="0" i="0" dirty="0">
                          <a:solidFill>
                            <a:srgbClr val="000000"/>
                          </a:solidFill>
                          <a:effectLst/>
                          <a:latin typeface="+mn-lt"/>
                        </a:rPr>
                        <a:t>5. Extreme poverty that is humiliating.​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8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92156383"/>
                  </a:ext>
                </a:extLst>
              </a:tr>
              <a:tr h="520197">
                <a:tc>
                  <a:txBody>
                    <a:bodyPr/>
                    <a:lstStyle/>
                    <a:p>
                      <a:pPr algn="l" rtl="0" fontAlgn="base">
                        <a:lnSpc>
                          <a:spcPct val="100000"/>
                        </a:lnSpc>
                        <a:buNone/>
                      </a:pPr>
                      <a:r>
                        <a:rPr lang="en-GB" sz="1800" b="0" i="0" dirty="0">
                          <a:solidFill>
                            <a:srgbClr val="000000"/>
                          </a:solidFill>
                          <a:effectLst/>
                          <a:latin typeface="+mn-lt"/>
                        </a:rPr>
                        <a:t>6. Events being already decided and out of a person’s control.​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8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44763253"/>
                  </a:ext>
                </a:extLst>
              </a:tr>
            </a:tbl>
          </a:graphicData>
        </a:graphic>
      </p:graphicFrame>
    </p:spTree>
    <p:extLst>
      <p:ext uri="{BB962C8B-B14F-4D97-AF65-F5344CB8AC3E}">
        <p14:creationId xmlns:p14="http://schemas.microsoft.com/office/powerpoint/2010/main" val="12300733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AF681E-4DF9-5680-6370-DC7F4C622496}"/>
            </a:ext>
          </a:extLst>
        </p:cNvPr>
        <p:cNvGrpSpPr/>
        <p:nvPr/>
      </p:nvGrpSpPr>
      <p:grpSpPr>
        <a:xfrm>
          <a:off x="0" y="0"/>
          <a:ext cx="0" cy="0"/>
          <a:chOff x="0" y="0"/>
          <a:chExt cx="0" cy="0"/>
        </a:xfrm>
      </p:grpSpPr>
      <p:pic>
        <p:nvPicPr>
          <p:cNvPr id="6" name="Picture 10" descr="C:\Users\joconnor\Desktop\Values logo\Untitled-5.2.jpg">
            <a:extLst>
              <a:ext uri="{FF2B5EF4-FFF2-40B4-BE49-F238E27FC236}">
                <a16:creationId xmlns:a16="http://schemas.microsoft.com/office/drawing/2014/main" id="{C26F9CA5-221A-A96E-37F8-1764ECFADEA2}"/>
              </a:ext>
            </a:extLst>
          </p:cNvPr>
          <p:cNvPicPr>
            <a:picLocks noChangeAspect="1" noChangeArrowheads="1"/>
          </p:cNvPicPr>
          <p:nvPr/>
        </p:nvPicPr>
        <p:blipFill>
          <a:blip r:embed="rId2">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rcRect/>
          <a:stretch>
            <a:fillRect/>
          </a:stretch>
        </p:blipFill>
        <p:spPr bwMode="auto">
          <a:xfrm>
            <a:off x="196227" y="5713309"/>
            <a:ext cx="9593037" cy="6552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a:extLst>
              <a:ext uri="{FF2B5EF4-FFF2-40B4-BE49-F238E27FC236}">
                <a16:creationId xmlns:a16="http://schemas.microsoft.com/office/drawing/2014/main" id="{89727899-6064-89B0-05DD-82C479D2FADB}"/>
              </a:ext>
            </a:extLst>
          </p:cNvPr>
          <p:cNvSpPr txBox="1"/>
          <p:nvPr/>
        </p:nvSpPr>
        <p:spPr>
          <a:xfrm>
            <a:off x="334591" y="221611"/>
            <a:ext cx="9231549" cy="6170728"/>
          </a:xfrm>
          <a:prstGeom prst="rect">
            <a:avLst/>
          </a:prstGeom>
          <a:noFill/>
          <a:ln w="76200"/>
        </p:spPr>
        <p:style>
          <a:lnRef idx="2">
            <a:schemeClr val="dk1"/>
          </a:lnRef>
          <a:fillRef idx="1">
            <a:schemeClr val="lt1"/>
          </a:fillRef>
          <a:effectRef idx="0">
            <a:schemeClr val="dk1"/>
          </a:effectRef>
          <a:fontRef idx="minor">
            <a:schemeClr val="dk1"/>
          </a:fontRef>
        </p:style>
        <p:txBody>
          <a:bodyPr wrap="square" rtlCol="0">
            <a:spAutoFit/>
          </a:bodyPr>
          <a:lstStyle/>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GB" sz="1463" dirty="0">
              <a:noFill/>
            </a:endParaRPr>
          </a:p>
        </p:txBody>
      </p:sp>
      <p:graphicFrame>
        <p:nvGraphicFramePr>
          <p:cNvPr id="2" name="Table 1">
            <a:extLst>
              <a:ext uri="{FF2B5EF4-FFF2-40B4-BE49-F238E27FC236}">
                <a16:creationId xmlns:a16="http://schemas.microsoft.com/office/drawing/2014/main" id="{C7A72BED-181E-0C7C-1C46-96808903BDEC}"/>
              </a:ext>
            </a:extLst>
          </p:cNvPr>
          <p:cNvGraphicFramePr>
            <a:graphicFrameLocks noGrp="1"/>
          </p:cNvGraphicFramePr>
          <p:nvPr>
            <p:extLst>
              <p:ext uri="{D42A27DB-BD31-4B8C-83A1-F6EECF244321}">
                <p14:modId xmlns:p14="http://schemas.microsoft.com/office/powerpoint/2010/main" val="3182361119"/>
              </p:ext>
            </p:extLst>
          </p:nvPr>
        </p:nvGraphicFramePr>
        <p:xfrm>
          <a:off x="415489" y="313053"/>
          <a:ext cx="9069751" cy="5412736"/>
        </p:xfrm>
        <a:graphic>
          <a:graphicData uri="http://schemas.openxmlformats.org/drawingml/2006/table">
            <a:tbl>
              <a:tblPr firstRow="1" bandRow="1">
                <a:tableStyleId>{5C22544A-7EE6-4342-B048-85BDC9FD1C3A}</a:tableStyleId>
              </a:tblPr>
              <a:tblGrid>
                <a:gridCol w="6800920">
                  <a:extLst>
                    <a:ext uri="{9D8B030D-6E8A-4147-A177-3AD203B41FA5}">
                      <a16:colId xmlns:a16="http://schemas.microsoft.com/office/drawing/2014/main" val="1030577317"/>
                    </a:ext>
                  </a:extLst>
                </a:gridCol>
                <a:gridCol w="2268831">
                  <a:extLst>
                    <a:ext uri="{9D8B030D-6E8A-4147-A177-3AD203B41FA5}">
                      <a16:colId xmlns:a16="http://schemas.microsoft.com/office/drawing/2014/main" val="4023291846"/>
                    </a:ext>
                  </a:extLst>
                </a:gridCol>
              </a:tblGrid>
              <a:tr h="392453">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3. Blood Brothers Edward Key quotations </a:t>
                      </a: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81735546"/>
                  </a:ext>
                </a:extLst>
              </a:tr>
              <a:tr h="345445">
                <a:tc>
                  <a:txBody>
                    <a:bodyPr/>
                    <a:lstStyle/>
                    <a:p>
                      <a:r>
                        <a:rPr lang="en-US" b="1" dirty="0">
                          <a:solidFill>
                            <a:schemeClr val="tx1"/>
                          </a:solidFill>
                        </a:rPr>
                        <a:t>Analysis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b="1" dirty="0">
                          <a:solidFill>
                            <a:schemeClr val="tx1"/>
                          </a:solidFill>
                        </a:rPr>
                        <a:t>Answer</a:t>
                      </a:r>
                      <a:endParaRPr lang="en-GB"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735028011"/>
                  </a:ext>
                </a:extLst>
              </a:tr>
              <a:tr h="1496930">
                <a:tc>
                  <a:txBody>
                    <a:bodyPr/>
                    <a:lstStyle/>
                    <a:p>
                      <a:r>
                        <a:rPr lang="en-US" sz="1400" kern="1200" dirty="0">
                          <a:solidFill>
                            <a:schemeClr val="dk1"/>
                          </a:solidFill>
                          <a:effectLst/>
                          <a:latin typeface="+mn-lt"/>
                          <a:ea typeface="+mn-ea"/>
                          <a:cs typeface="+mn-cs"/>
                        </a:rPr>
                        <a:t>Edward speaks in a tone of disbelief to highlight his ignorance. He is blind to the lack of opportunities others receive and his own privilege. (METHOD) A</a:t>
                      </a:r>
                      <a:r>
                        <a:rPr lang="en-GB" sz="1400" kern="1200" dirty="0">
                          <a:solidFill>
                            <a:schemeClr val="dk1"/>
                          </a:solidFill>
                          <a:effectLst/>
                          <a:latin typeface="+mn-lt"/>
                          <a:ea typeface="+mn-ea"/>
                          <a:cs typeface="+mn-cs"/>
                        </a:rPr>
                        <a:t> ‘dictionary’ is a symbol for education and is used to enhance our knowledge </a:t>
                      </a:r>
                      <a:r>
                        <a:rPr lang="en-US" sz="1400" kern="1200" dirty="0">
                          <a:solidFill>
                            <a:schemeClr val="dk1"/>
                          </a:solidFill>
                          <a:effectLst/>
                          <a:latin typeface="+mn-lt"/>
                          <a:ea typeface="+mn-ea"/>
                          <a:cs typeface="+mn-cs"/>
                        </a:rPr>
                        <a:t>(MEANING) </a:t>
                      </a:r>
                      <a:r>
                        <a:rPr lang="en-GB" sz="1400" kern="1200" dirty="0">
                          <a:solidFill>
                            <a:schemeClr val="dk1"/>
                          </a:solidFill>
                          <a:effectLst/>
                          <a:latin typeface="+mn-lt"/>
                          <a:ea typeface="+mn-ea"/>
                          <a:cs typeface="+mn-cs"/>
                        </a:rPr>
                        <a:t>, which we associate with education and future opportunities he is likely to gain (CONNOTATIONS). This creates the idea Edward, as a microcosm for the working class, is destined for a life of success due to the opportunities he receives from such a young age (IN THIS CONTEXT)</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28721103"/>
                  </a:ext>
                </a:extLst>
              </a:tr>
              <a:tr h="1295420">
                <a:tc>
                  <a:txBody>
                    <a:bodyPr/>
                    <a:lstStyle/>
                    <a:p>
                      <a:r>
                        <a:rPr lang="en-GB" sz="1400" kern="1200" dirty="0">
                          <a:solidFill>
                            <a:schemeClr val="dk1"/>
                          </a:solidFill>
                          <a:effectLst/>
                          <a:latin typeface="+mn-lt"/>
                          <a:ea typeface="+mn-ea"/>
                          <a:cs typeface="+mn-cs"/>
                        </a:rPr>
                        <a:t>Edward’s teacher speaks in a casual tone, indicating that success is expected of Edward, which foreshadows Edward’s and the middle classes inevitable paths, as a result of their privilege. (METHOD) ‘Oxbridge’ is a combination of the two highest performing universities at the time. (MEANING) We associate them with success, opportunity and a bright future. (CONNOTATIONS) This foreshadows the idea of the middle class having their futures positively paved out for them. (IN THIS CONTEXT)</a:t>
                      </a:r>
                      <a:endParaRPr lang="en-GB"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61674804"/>
                  </a:ext>
                </a:extLst>
              </a:tr>
              <a:tr h="1697963">
                <a:tc>
                  <a:txBody>
                    <a:bodyPr/>
                    <a:lstStyle/>
                    <a:p>
                      <a:r>
                        <a:rPr lang="en-GB" sz="1400" kern="1200" dirty="0">
                          <a:solidFill>
                            <a:schemeClr val="dk1"/>
                          </a:solidFill>
                          <a:effectLst/>
                          <a:latin typeface="+mn-lt"/>
                          <a:ea typeface="+mn-ea"/>
                          <a:cs typeface="+mn-cs"/>
                        </a:rPr>
                        <a:t>Edward is characterised as ignorant here and oblivious to the issue of poverty. (METHOD) The question has connotations of confusion but also disregard. (CONNOTATIONS) This creates the idea of widespread ignorance throughout the middle class and highlights a wider societal issue, that the middle class are ignorant towards, or lack  care towards the struggles those in the working class face. This lack of understanding reinforces the class divide and solidifies resentment between different classes. (IN THIS CONTEXT).</a:t>
                      </a:r>
                      <a:endParaRPr lang="en-GB"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18941284"/>
                  </a:ext>
                </a:extLst>
              </a:tr>
            </a:tbl>
          </a:graphicData>
        </a:graphic>
      </p:graphicFrame>
    </p:spTree>
    <p:extLst>
      <p:ext uri="{BB962C8B-B14F-4D97-AF65-F5344CB8AC3E}">
        <p14:creationId xmlns:p14="http://schemas.microsoft.com/office/powerpoint/2010/main" val="2206086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ADE832-C347-F968-83BA-31FC71A0EA4C}"/>
            </a:ext>
          </a:extLst>
        </p:cNvPr>
        <p:cNvGrpSpPr/>
        <p:nvPr/>
      </p:nvGrpSpPr>
      <p:grpSpPr>
        <a:xfrm>
          <a:off x="0" y="0"/>
          <a:ext cx="0" cy="0"/>
          <a:chOff x="0" y="0"/>
          <a:chExt cx="0" cy="0"/>
        </a:xfrm>
      </p:grpSpPr>
      <p:pic>
        <p:nvPicPr>
          <p:cNvPr id="6" name="Picture 10" descr="C:\Users\joconnor\Desktop\Values logo\Untitled-5.2.jpg">
            <a:extLst>
              <a:ext uri="{FF2B5EF4-FFF2-40B4-BE49-F238E27FC236}">
                <a16:creationId xmlns:a16="http://schemas.microsoft.com/office/drawing/2014/main" id="{32DB683E-4A57-A7AB-E938-CFE4C8AFA871}"/>
              </a:ext>
            </a:extLst>
          </p:cNvPr>
          <p:cNvPicPr>
            <a:picLocks noChangeAspect="1" noChangeArrowheads="1"/>
          </p:cNvPicPr>
          <p:nvPr/>
        </p:nvPicPr>
        <p:blipFill>
          <a:blip r:embed="rId2">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rcRect/>
          <a:stretch>
            <a:fillRect/>
          </a:stretch>
        </p:blipFill>
        <p:spPr bwMode="auto">
          <a:xfrm>
            <a:off x="196227" y="5713309"/>
            <a:ext cx="9593037" cy="6552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a:extLst>
              <a:ext uri="{FF2B5EF4-FFF2-40B4-BE49-F238E27FC236}">
                <a16:creationId xmlns:a16="http://schemas.microsoft.com/office/drawing/2014/main" id="{8C0FE461-7D19-FEE1-14FF-608A066134D0}"/>
              </a:ext>
            </a:extLst>
          </p:cNvPr>
          <p:cNvSpPr txBox="1"/>
          <p:nvPr/>
        </p:nvSpPr>
        <p:spPr>
          <a:xfrm>
            <a:off x="334591" y="221611"/>
            <a:ext cx="9231549" cy="6170728"/>
          </a:xfrm>
          <a:prstGeom prst="rect">
            <a:avLst/>
          </a:prstGeom>
          <a:noFill/>
          <a:ln w="76200"/>
        </p:spPr>
        <p:style>
          <a:lnRef idx="2">
            <a:schemeClr val="dk1"/>
          </a:lnRef>
          <a:fillRef idx="1">
            <a:schemeClr val="lt1"/>
          </a:fillRef>
          <a:effectRef idx="0">
            <a:schemeClr val="dk1"/>
          </a:effectRef>
          <a:fontRef idx="minor">
            <a:schemeClr val="dk1"/>
          </a:fontRef>
        </p:style>
        <p:txBody>
          <a:bodyPr wrap="square" rtlCol="0">
            <a:spAutoFit/>
          </a:bodyPr>
          <a:lstStyle/>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GB" sz="1463" dirty="0">
              <a:noFill/>
            </a:endParaRPr>
          </a:p>
        </p:txBody>
      </p:sp>
      <p:graphicFrame>
        <p:nvGraphicFramePr>
          <p:cNvPr id="2" name="Table 1">
            <a:extLst>
              <a:ext uri="{FF2B5EF4-FFF2-40B4-BE49-F238E27FC236}">
                <a16:creationId xmlns:a16="http://schemas.microsoft.com/office/drawing/2014/main" id="{7AF733C6-F89D-B789-33C4-D7CD724BEB37}"/>
              </a:ext>
            </a:extLst>
          </p:cNvPr>
          <p:cNvGraphicFramePr>
            <a:graphicFrameLocks noGrp="1"/>
          </p:cNvGraphicFramePr>
          <p:nvPr>
            <p:extLst>
              <p:ext uri="{D42A27DB-BD31-4B8C-83A1-F6EECF244321}">
                <p14:modId xmlns:p14="http://schemas.microsoft.com/office/powerpoint/2010/main" val="1323198951"/>
              </p:ext>
            </p:extLst>
          </p:nvPr>
        </p:nvGraphicFramePr>
        <p:xfrm>
          <a:off x="415489" y="313052"/>
          <a:ext cx="9069751" cy="5686125"/>
        </p:xfrm>
        <a:graphic>
          <a:graphicData uri="http://schemas.openxmlformats.org/drawingml/2006/table">
            <a:tbl>
              <a:tblPr firstRow="1" bandRow="1">
                <a:tableStyleId>{5C22544A-7EE6-4342-B048-85BDC9FD1C3A}</a:tableStyleId>
              </a:tblPr>
              <a:tblGrid>
                <a:gridCol w="6800920">
                  <a:extLst>
                    <a:ext uri="{9D8B030D-6E8A-4147-A177-3AD203B41FA5}">
                      <a16:colId xmlns:a16="http://schemas.microsoft.com/office/drawing/2014/main" val="1030577317"/>
                    </a:ext>
                  </a:extLst>
                </a:gridCol>
                <a:gridCol w="2268831">
                  <a:extLst>
                    <a:ext uri="{9D8B030D-6E8A-4147-A177-3AD203B41FA5}">
                      <a16:colId xmlns:a16="http://schemas.microsoft.com/office/drawing/2014/main" val="4023291846"/>
                    </a:ext>
                  </a:extLst>
                </a:gridCol>
              </a:tblGrid>
              <a:tr h="499245">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3. Blood Brothers Mickey Key quotations </a:t>
                      </a: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81735546"/>
                  </a:ext>
                </a:extLst>
              </a:tr>
              <a:tr h="432000">
                <a:tc>
                  <a:txBody>
                    <a:bodyPr/>
                    <a:lstStyle/>
                    <a:p>
                      <a:r>
                        <a:rPr lang="en-US" b="1" dirty="0">
                          <a:solidFill>
                            <a:schemeClr val="tx1"/>
                          </a:solidFill>
                        </a:rPr>
                        <a:t>Analysis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b="1" dirty="0">
                          <a:solidFill>
                            <a:schemeClr val="tx1"/>
                          </a:solidFill>
                        </a:rPr>
                        <a:t>Answer</a:t>
                      </a:r>
                      <a:endParaRPr lang="en-GB"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35028011"/>
                  </a:ext>
                </a:extLst>
              </a:tr>
              <a:tr h="432000">
                <a:tc>
                  <a:txBody>
                    <a:bodyPr/>
                    <a:lstStyle/>
                    <a:p>
                      <a:r>
                        <a:rPr lang="en-US" sz="1400" kern="1200" dirty="0">
                          <a:solidFill>
                            <a:schemeClr val="dk1"/>
                          </a:solidFill>
                          <a:effectLst/>
                          <a:latin typeface="+mn-lt"/>
                          <a:ea typeface="+mn-ea"/>
                          <a:cs typeface="+mn-cs"/>
                        </a:rPr>
                        <a:t>Mickey is juxtaposed against Edward, and speaks in a tone of embarrassment to highlight his abject poverty. (METHOD) </a:t>
                      </a:r>
                      <a:r>
                        <a:rPr lang="en-GB" sz="1400" kern="1200" dirty="0">
                          <a:solidFill>
                            <a:schemeClr val="dk1"/>
                          </a:solidFill>
                          <a:effectLst/>
                          <a:latin typeface="+mn-lt"/>
                          <a:ea typeface="+mn-ea"/>
                          <a:cs typeface="+mn-cs"/>
                        </a:rPr>
                        <a:t>This means that he is unaware of what a dictionary is </a:t>
                      </a:r>
                      <a:r>
                        <a:rPr lang="en-US" sz="1400" kern="1200" dirty="0">
                          <a:solidFill>
                            <a:schemeClr val="dk1"/>
                          </a:solidFill>
                          <a:effectLst/>
                          <a:latin typeface="+mn-lt"/>
                          <a:ea typeface="+mn-ea"/>
                          <a:cs typeface="+mn-cs"/>
                        </a:rPr>
                        <a:t>(MEANING)</a:t>
                      </a:r>
                      <a:r>
                        <a:rPr lang="en-GB" sz="1400" kern="1200" dirty="0">
                          <a:solidFill>
                            <a:schemeClr val="dk1"/>
                          </a:solidFill>
                          <a:effectLst/>
                          <a:latin typeface="+mn-lt"/>
                          <a:ea typeface="+mn-ea"/>
                          <a:cs typeface="+mn-cs"/>
                        </a:rPr>
                        <a:t> which has connotations of a lack of knowledge and lack of opportunities.(CONNOTATIONS). This creates the idea that Mickey, a microcosm for the working class, has not received the same opportunities as Edward has in education and early life, highlighting that education is not a priority and not valued in the working class. This forbodes Mickey and the working classes future of failure and desperation. (IN THIS CONTEXT)</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28721103"/>
                  </a:ext>
                </a:extLst>
              </a:tr>
              <a:tr h="24840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kern="1200" dirty="0">
                          <a:solidFill>
                            <a:schemeClr val="dk1"/>
                          </a:solidFill>
                          <a:effectLst/>
                          <a:latin typeface="+mn-lt"/>
                          <a:ea typeface="+mn-ea"/>
                          <a:cs typeface="+mn-cs"/>
                        </a:rPr>
                        <a:t>Mickey speaks in a tone of apathy, (METHOD) meaning he is dismissive of his education. (MEANING) It has connotations of being disengaged and not seeing the value of school. (CONNOTATIONS) This creates the idea that he is ignorant to the importance of education as he throws away any slight opportunity he had, therefore sealing his fate of failure later in life. It forebodes a life of desperation and struggle, as he is stuck in a cycle of abject poverty. (IN THIS CONTEXT)</a:t>
                      </a:r>
                      <a:endParaRPr lang="en-GB"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61674804"/>
                  </a:ext>
                </a:extLst>
              </a:tr>
              <a:tr h="432000">
                <a:tc>
                  <a:txBody>
                    <a:bodyPr/>
                    <a:lstStyle/>
                    <a:p>
                      <a:r>
                        <a:rPr lang="en-GB" sz="1400" kern="1200" dirty="0">
                          <a:solidFill>
                            <a:schemeClr val="dk1"/>
                          </a:solidFill>
                          <a:effectLst/>
                          <a:latin typeface="+mn-lt"/>
                          <a:ea typeface="+mn-ea"/>
                          <a:cs typeface="+mn-cs"/>
                        </a:rPr>
                        <a:t>Mickey is characterised as utterly desperate. (METHOD) ‘Crawl’ which means to be on all fours, (MEANING) connotes begging and pleading.(CONNOTATIONS) This creates the idea that Mickey is a slave to poverty, and that he is trapped by a failed system. It highlights that working class are willing to do anything in order to survive but are limited due to the unfair class system in place. Clearly, there is a need for a social reform to get rid of the negative hierarchy of social class and provide equality for all. (IN THIS CONTEXT)</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18941284"/>
                  </a:ext>
                </a:extLst>
              </a:tr>
            </a:tbl>
          </a:graphicData>
        </a:graphic>
      </p:graphicFrame>
    </p:spTree>
    <p:extLst>
      <p:ext uri="{BB962C8B-B14F-4D97-AF65-F5344CB8AC3E}">
        <p14:creationId xmlns:p14="http://schemas.microsoft.com/office/powerpoint/2010/main" val="5006557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36AB00-C1EC-44F1-A328-6900BDA86B03}"/>
            </a:ext>
          </a:extLst>
        </p:cNvPr>
        <p:cNvGrpSpPr/>
        <p:nvPr/>
      </p:nvGrpSpPr>
      <p:grpSpPr>
        <a:xfrm>
          <a:off x="0" y="0"/>
          <a:ext cx="0" cy="0"/>
          <a:chOff x="0" y="0"/>
          <a:chExt cx="0" cy="0"/>
        </a:xfrm>
      </p:grpSpPr>
      <p:pic>
        <p:nvPicPr>
          <p:cNvPr id="6" name="Picture 10" descr="C:\Users\joconnor\Desktop\Values logo\Untitled-5.2.jpg">
            <a:extLst>
              <a:ext uri="{FF2B5EF4-FFF2-40B4-BE49-F238E27FC236}">
                <a16:creationId xmlns:a16="http://schemas.microsoft.com/office/drawing/2014/main" id="{5227E890-6773-56B2-04B4-E193F7C74343}"/>
              </a:ext>
            </a:extLst>
          </p:cNvPr>
          <p:cNvPicPr>
            <a:picLocks noChangeAspect="1" noChangeArrowheads="1"/>
          </p:cNvPicPr>
          <p:nvPr/>
        </p:nvPicPr>
        <p:blipFill>
          <a:blip r:embed="rId2">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rcRect/>
          <a:stretch>
            <a:fillRect/>
          </a:stretch>
        </p:blipFill>
        <p:spPr bwMode="auto">
          <a:xfrm>
            <a:off x="196227" y="5713309"/>
            <a:ext cx="9593037" cy="6552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a:extLst>
              <a:ext uri="{FF2B5EF4-FFF2-40B4-BE49-F238E27FC236}">
                <a16:creationId xmlns:a16="http://schemas.microsoft.com/office/drawing/2014/main" id="{2920A81B-BC8A-12E2-3918-CDC941EDF600}"/>
              </a:ext>
            </a:extLst>
          </p:cNvPr>
          <p:cNvSpPr txBox="1"/>
          <p:nvPr/>
        </p:nvSpPr>
        <p:spPr>
          <a:xfrm>
            <a:off x="334591" y="221611"/>
            <a:ext cx="9231549" cy="6170728"/>
          </a:xfrm>
          <a:prstGeom prst="rect">
            <a:avLst/>
          </a:prstGeom>
          <a:solidFill>
            <a:schemeClr val="bg1"/>
          </a:solidFill>
          <a:ln w="76200"/>
        </p:spPr>
        <p:style>
          <a:lnRef idx="2">
            <a:schemeClr val="dk1"/>
          </a:lnRef>
          <a:fillRef idx="1">
            <a:schemeClr val="lt1"/>
          </a:fillRef>
          <a:effectRef idx="0">
            <a:schemeClr val="dk1"/>
          </a:effectRef>
          <a:fontRef idx="minor">
            <a:schemeClr val="dk1"/>
          </a:fontRef>
        </p:style>
        <p:txBody>
          <a:bodyPr wrap="square" rtlCol="0">
            <a:spAutoFit/>
          </a:bodyPr>
          <a:lstStyle/>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GB" sz="1463" dirty="0">
              <a:noFill/>
            </a:endParaRPr>
          </a:p>
        </p:txBody>
      </p:sp>
      <p:graphicFrame>
        <p:nvGraphicFramePr>
          <p:cNvPr id="2" name="Table 1">
            <a:extLst>
              <a:ext uri="{FF2B5EF4-FFF2-40B4-BE49-F238E27FC236}">
                <a16:creationId xmlns:a16="http://schemas.microsoft.com/office/drawing/2014/main" id="{B735C521-9114-44B5-D0ED-AA06D62A141D}"/>
              </a:ext>
            </a:extLst>
          </p:cNvPr>
          <p:cNvGraphicFramePr>
            <a:graphicFrameLocks noGrp="1"/>
          </p:cNvGraphicFramePr>
          <p:nvPr>
            <p:extLst>
              <p:ext uri="{D42A27DB-BD31-4B8C-83A1-F6EECF244321}">
                <p14:modId xmlns:p14="http://schemas.microsoft.com/office/powerpoint/2010/main" val="1258831382"/>
              </p:ext>
            </p:extLst>
          </p:nvPr>
        </p:nvGraphicFramePr>
        <p:xfrm>
          <a:off x="415489" y="313052"/>
          <a:ext cx="9069751" cy="5684195"/>
        </p:xfrm>
        <a:graphic>
          <a:graphicData uri="http://schemas.openxmlformats.org/drawingml/2006/table">
            <a:tbl>
              <a:tblPr firstRow="1" bandRow="1">
                <a:tableStyleId>{5C22544A-7EE6-4342-B048-85BDC9FD1C3A}</a:tableStyleId>
              </a:tblPr>
              <a:tblGrid>
                <a:gridCol w="6538204">
                  <a:extLst>
                    <a:ext uri="{9D8B030D-6E8A-4147-A177-3AD203B41FA5}">
                      <a16:colId xmlns:a16="http://schemas.microsoft.com/office/drawing/2014/main" val="1030577317"/>
                    </a:ext>
                  </a:extLst>
                </a:gridCol>
                <a:gridCol w="2531547">
                  <a:extLst>
                    <a:ext uri="{9D8B030D-6E8A-4147-A177-3AD203B41FA5}">
                      <a16:colId xmlns:a16="http://schemas.microsoft.com/office/drawing/2014/main" val="4023291846"/>
                    </a:ext>
                  </a:extLst>
                </a:gridCol>
              </a:tblGrid>
              <a:tr h="499245">
                <a:tc gridSpan="2">
                  <a:txBody>
                    <a:bodyPr/>
                    <a:lstStyle/>
                    <a:p>
                      <a:pPr algn="ctr"/>
                      <a:r>
                        <a:rPr lang="en-US" dirty="0">
                          <a:solidFill>
                            <a:schemeClr val="tx1"/>
                          </a:solidFill>
                        </a:rPr>
                        <a:t>4. Anthology Poetry Vocabulary</a:t>
                      </a: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81735546"/>
                  </a:ext>
                </a:extLst>
              </a:tr>
              <a:tr h="432000">
                <a:tc>
                  <a:txBody>
                    <a:bodyPr/>
                    <a:lstStyle/>
                    <a:p>
                      <a:r>
                        <a:rPr lang="en-US" b="1" dirty="0">
                          <a:solidFill>
                            <a:schemeClr val="tx1"/>
                          </a:solidFill>
                        </a:rPr>
                        <a:t>Definitions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b="1" dirty="0">
                          <a:solidFill>
                            <a:schemeClr val="tx1"/>
                          </a:solidFill>
                        </a:rPr>
                        <a:t>Answer</a:t>
                      </a:r>
                      <a:endParaRPr lang="en-GB"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735028011"/>
                  </a:ext>
                </a:extLst>
              </a:tr>
              <a:tr h="432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dirty="0">
                          <a:solidFill>
                            <a:schemeClr val="tx1"/>
                          </a:solidFill>
                          <a:latin typeface="+mn-lt"/>
                          <a:ea typeface="+mn-ea"/>
                          <a:cs typeface="+mn-cs"/>
                        </a:rPr>
                        <a:t>1. An emotional response to a terrible event like an accident, crime, or natural disaster. Reactions such as shock and denial are typical.</a:t>
                      </a: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l">
                        <a:lnSpc>
                          <a:spcPct val="107000"/>
                        </a:lnSpc>
                        <a:spcAft>
                          <a:spcPts val="0"/>
                        </a:spcAft>
                        <a:buFont typeface="+mj-lt"/>
                        <a:buNone/>
                      </a:pPr>
                      <a:endParaRPr lang="en-GB" sz="1600" b="0" u="none" dirty="0">
                        <a:solidFill>
                          <a:schemeClr val="tx1"/>
                        </a:solidFill>
                        <a:effectLst/>
                        <a:latin typeface="+mn-lt"/>
                        <a:ea typeface="Calibri" panose="020F0502020204030204" pitchFamily="34" charset="0"/>
                        <a:cs typeface="Times New Roman" panose="02020603050405020304" pitchFamily="18" charset="0"/>
                      </a:endParaRPr>
                    </a:p>
                  </a:txBody>
                  <a:tcPr marL="68087" marR="68087" marT="34044" marB="3404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28721103"/>
                  </a:ext>
                </a:extLst>
              </a:tr>
              <a:tr h="432000">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GB" sz="1600" i="0" u="none" strike="noStrike" kern="1200" dirty="0">
                          <a:solidFill>
                            <a:schemeClr val="tx1"/>
                          </a:solidFill>
                          <a:effectLst/>
                          <a:latin typeface="+mn-lt"/>
                          <a:ea typeface="+mn-ea"/>
                          <a:cs typeface="+mn-cs"/>
                        </a:rPr>
                        <a:t>2. A serious disagreement; </a:t>
                      </a:r>
                      <a:r>
                        <a:rPr lang="en-GB" sz="1600" kern="1200" dirty="0">
                          <a:solidFill>
                            <a:schemeClr val="tx1"/>
                          </a:solidFill>
                          <a:latin typeface="+mn-lt"/>
                          <a:ea typeface="+mn-ea"/>
                          <a:cs typeface="+mn-cs"/>
                        </a:rPr>
                        <a:t>a </a:t>
                      </a:r>
                      <a:r>
                        <a:rPr lang="en-GB" sz="1600" i="0" u="none" strike="noStrike" kern="1200" dirty="0">
                          <a:solidFill>
                            <a:schemeClr val="tx1"/>
                          </a:solidFill>
                          <a:effectLst/>
                          <a:latin typeface="+mn-lt"/>
                          <a:ea typeface="+mn-ea"/>
                          <a:cs typeface="+mn-cs"/>
                        </a:rPr>
                        <a:t>struggle between two or more sides</a:t>
                      </a: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l">
                        <a:lnSpc>
                          <a:spcPct val="107000"/>
                        </a:lnSpc>
                        <a:spcAft>
                          <a:spcPts val="0"/>
                        </a:spcAft>
                        <a:buFont typeface="+mj-lt"/>
                        <a:buNone/>
                      </a:pPr>
                      <a:endParaRPr lang="en-GB" sz="1600" b="0" u="none" dirty="0">
                        <a:solidFill>
                          <a:schemeClr val="tx1"/>
                        </a:solidFill>
                        <a:effectLst/>
                        <a:latin typeface="+mn-lt"/>
                        <a:ea typeface="Calibri" panose="020F0502020204030204" pitchFamily="34" charset="0"/>
                        <a:cs typeface="Times New Roman" panose="02020603050405020304" pitchFamily="18" charset="0"/>
                      </a:endParaRPr>
                    </a:p>
                  </a:txBody>
                  <a:tcPr marL="68087" marR="68087" marT="34044" marB="3404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61674804"/>
                  </a:ext>
                </a:extLst>
              </a:tr>
              <a:tr h="432000">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GB" sz="1600" kern="1200" dirty="0">
                          <a:solidFill>
                            <a:schemeClr val="tx1"/>
                          </a:solidFill>
                          <a:latin typeface="+mn-lt"/>
                          <a:ea typeface="+mn-ea"/>
                          <a:cs typeface="+mn-cs"/>
                        </a:rPr>
                        <a:t>3. A person looked to by others as an example to be imitated</a:t>
                      </a: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l">
                        <a:lnSpc>
                          <a:spcPct val="107000"/>
                        </a:lnSpc>
                        <a:spcAft>
                          <a:spcPts val="0"/>
                        </a:spcAft>
                        <a:buFont typeface="+mj-lt"/>
                        <a:buNone/>
                      </a:pPr>
                      <a:endParaRPr lang="en-GB" sz="1600" b="0" u="none" dirty="0">
                        <a:solidFill>
                          <a:schemeClr val="tx1"/>
                        </a:solidFill>
                        <a:effectLst/>
                        <a:latin typeface="+mn-lt"/>
                        <a:ea typeface="Calibri" panose="020F0502020204030204" pitchFamily="34"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18941284"/>
                  </a:ext>
                </a:extLst>
              </a:tr>
              <a:tr h="432000">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en-GB" sz="1600" dirty="0">
                          <a:solidFill>
                            <a:schemeClr val="tx1"/>
                          </a:solidFill>
                          <a:latin typeface="+mn-lt"/>
                        </a:rPr>
                        <a:t>4. The act of being a traitor, being disloyal</a:t>
                      </a: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l">
                        <a:lnSpc>
                          <a:spcPct val="107000"/>
                        </a:lnSpc>
                        <a:spcAft>
                          <a:spcPts val="0"/>
                        </a:spcAft>
                        <a:buFont typeface="+mj-lt"/>
                        <a:buNone/>
                      </a:pPr>
                      <a:endParaRPr lang="en-GB" sz="1600" b="0" u="none" dirty="0">
                        <a:solidFill>
                          <a:schemeClr val="tx1"/>
                        </a:solidFill>
                        <a:effectLst/>
                        <a:latin typeface="+mn-lt"/>
                        <a:ea typeface="Calibri" panose="020F0502020204030204" pitchFamily="34"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46591637"/>
                  </a:ext>
                </a:extLst>
              </a:tr>
              <a:tr h="432000">
                <a:tc>
                  <a:txBody>
                    <a:bodyPr/>
                    <a:lstStyle/>
                    <a:p>
                      <a:pPr marL="15240" marR="0" lvl="0" indent="0" algn="l" defTabSz="914400" rtl="0" eaLnBrk="1" fontAlgn="auto" latinLnBrk="0" hangingPunct="1">
                        <a:lnSpc>
                          <a:spcPct val="107000"/>
                        </a:lnSpc>
                        <a:spcBef>
                          <a:spcPts val="0"/>
                        </a:spcBef>
                        <a:spcAft>
                          <a:spcPts val="0"/>
                        </a:spcAft>
                        <a:buClrTx/>
                        <a:buSzTx/>
                        <a:buFontTx/>
                        <a:buNone/>
                        <a:tabLst/>
                        <a:defRPr/>
                      </a:pPr>
                      <a:r>
                        <a:rPr lang="en-US" sz="1600" dirty="0">
                          <a:solidFill>
                            <a:schemeClr val="tx1"/>
                          </a:solidFill>
                          <a:latin typeface="+mn-lt"/>
                        </a:rPr>
                        <a:t>5. A</a:t>
                      </a:r>
                      <a:r>
                        <a:rPr kumimoji="0" lang="en-US" sz="1600" i="0" u="none" strike="noStrike" kern="1200" cap="none" spc="0" normalizeH="0" baseline="0" noProof="0" dirty="0">
                          <a:ln>
                            <a:noFill/>
                          </a:ln>
                          <a:solidFill>
                            <a:schemeClr val="tx1"/>
                          </a:solidFill>
                          <a:effectLst/>
                          <a:uLnTx/>
                          <a:uFillTx/>
                          <a:latin typeface="+mn-lt"/>
                          <a:ea typeface="+mn-ea"/>
                          <a:cs typeface="Arial" panose="020B0604020202020204" pitchFamily="34" charset="0"/>
                        </a:rPr>
                        <a:t> group of words that are related in meaning, used to create a specific theme or tone</a:t>
                      </a:r>
                      <a:r>
                        <a:rPr lang="en-GB" sz="1600" b="0" i="0" u="none" strike="noStrike" kern="1200" dirty="0">
                          <a:solidFill>
                            <a:schemeClr val="tx1"/>
                          </a:solidFill>
                          <a:effectLst/>
                          <a:latin typeface="+mn-lt"/>
                          <a:ea typeface="+mn-ea"/>
                          <a:cs typeface="+mn-cs"/>
                        </a:rPr>
                        <a:t>​</a:t>
                      </a:r>
                      <a:endParaRPr lang="en-GB" sz="1600" kern="1200" dirty="0">
                        <a:solidFill>
                          <a:schemeClr val="tx1"/>
                        </a:solidFill>
                        <a:latin typeface="+mn-lt"/>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7000"/>
                        </a:lnSpc>
                        <a:spcAft>
                          <a:spcPts val="0"/>
                        </a:spcAft>
                      </a:pPr>
                      <a:endParaRPr lang="en-GB" sz="1600" b="0" u="none" dirty="0">
                        <a:solidFill>
                          <a:schemeClr val="tx1"/>
                        </a:solidFill>
                        <a:effectLst/>
                        <a:latin typeface="+mn-lt"/>
                        <a:ea typeface="Calibri" panose="020F0502020204030204" pitchFamily="34"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92156383"/>
                  </a:ext>
                </a:extLst>
              </a:tr>
              <a:tr h="432000">
                <a:tc>
                  <a:txBody>
                    <a:bodyPr/>
                    <a:lstStyle/>
                    <a:p>
                      <a:pPr marL="15240" marR="0" lvl="0" indent="0" algn="l" defTabSz="914400" rtl="0" eaLnBrk="1" fontAlgn="auto" latinLnBrk="0" hangingPunct="1">
                        <a:lnSpc>
                          <a:spcPct val="107000"/>
                        </a:lnSpc>
                        <a:spcBef>
                          <a:spcPts val="0"/>
                        </a:spcBef>
                        <a:spcAft>
                          <a:spcPts val="0"/>
                        </a:spcAft>
                        <a:buClrTx/>
                        <a:buSzTx/>
                        <a:buFontTx/>
                        <a:buNone/>
                        <a:tabLst/>
                        <a:defRPr/>
                      </a:pPr>
                      <a:r>
                        <a:rPr lang="en-GB" sz="1600" u="none" dirty="0">
                          <a:solidFill>
                            <a:schemeClr val="tx1"/>
                          </a:solidFill>
                          <a:effectLst/>
                          <a:latin typeface="+mn-lt"/>
                          <a:ea typeface="Calibri" panose="020F0502020204030204" pitchFamily="34" charset="0"/>
                          <a:cs typeface="Times New Roman" panose="02020603050405020304" pitchFamily="18" charset="0"/>
                        </a:rPr>
                        <a:t>6. Descriptive or figurative language that creates an image in the mind</a:t>
                      </a: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7000"/>
                        </a:lnSpc>
                        <a:spcAft>
                          <a:spcPts val="0"/>
                        </a:spcAft>
                      </a:pPr>
                      <a:endParaRPr lang="en-GB" sz="1600" b="0" u="none" dirty="0">
                        <a:solidFill>
                          <a:schemeClr val="tx1"/>
                        </a:solidFill>
                        <a:effectLst/>
                        <a:latin typeface="+mn-lt"/>
                        <a:ea typeface="Calibri" panose="020F0502020204030204" pitchFamily="34"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44763253"/>
                  </a:ext>
                </a:extLst>
              </a:tr>
              <a:tr h="432000">
                <a:tc>
                  <a:txBody>
                    <a:bodyPr/>
                    <a:lstStyle/>
                    <a:p>
                      <a:pPr marL="15240" marR="0" lvl="0" indent="0" algn="l" defTabSz="914400" rtl="0" eaLnBrk="1" fontAlgn="auto" latinLnBrk="0" hangingPunct="1">
                        <a:lnSpc>
                          <a:spcPct val="107000"/>
                        </a:lnSpc>
                        <a:spcBef>
                          <a:spcPts val="0"/>
                        </a:spcBef>
                        <a:spcAft>
                          <a:spcPts val="0"/>
                        </a:spcAft>
                        <a:buClrTx/>
                        <a:buSzTx/>
                        <a:buFontTx/>
                        <a:buNone/>
                        <a:tabLst/>
                        <a:defRPr/>
                      </a:pPr>
                      <a:r>
                        <a:rPr lang="en-GB" sz="1600" u="none" dirty="0">
                          <a:solidFill>
                            <a:schemeClr val="tx1"/>
                          </a:solidFill>
                          <a:effectLst/>
                          <a:latin typeface="+mn-lt"/>
                          <a:ea typeface="Calibri" panose="020F0502020204030204" pitchFamily="34" charset="0"/>
                          <a:cs typeface="Times New Roman" panose="02020603050405020304" pitchFamily="18" charset="0"/>
                        </a:rPr>
                        <a:t>7. An idea or feeling that a word suggests to a person that is in addition to its literal meaning. </a:t>
                      </a: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lang="en-GB" sz="1600" b="0" u="none" dirty="0">
                        <a:solidFill>
                          <a:schemeClr val="tx1"/>
                        </a:solidFill>
                        <a:effectLst/>
                        <a:latin typeface="+mn-lt"/>
                        <a:ea typeface="Calibri" panose="020F0502020204030204" pitchFamily="34"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18827378"/>
                  </a:ext>
                </a:extLst>
              </a:tr>
              <a:tr h="432000">
                <a:tc>
                  <a:txBody>
                    <a:bodyPr/>
                    <a:lstStyle/>
                    <a:p>
                      <a:pPr marL="15240" algn="l">
                        <a:lnSpc>
                          <a:spcPct val="107000"/>
                        </a:lnSpc>
                        <a:spcAft>
                          <a:spcPts val="0"/>
                        </a:spcAft>
                      </a:pPr>
                      <a:r>
                        <a:rPr lang="en-GB" sz="1600" u="none" dirty="0">
                          <a:solidFill>
                            <a:schemeClr val="tx1"/>
                          </a:solidFill>
                          <a:effectLst/>
                          <a:latin typeface="+mn-lt"/>
                          <a:ea typeface="Calibri" panose="020F0502020204030204" pitchFamily="34" charset="0"/>
                          <a:cs typeface="Times New Roman" panose="02020603050405020304" pitchFamily="18" charset="0"/>
                        </a:rPr>
                        <a:t>8. The last section or last line of a piece of writing takes you back to the beginning</a:t>
                      </a: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lang="en-GB" sz="1600" b="0" u="none" dirty="0">
                        <a:solidFill>
                          <a:schemeClr val="tx1"/>
                        </a:solidFill>
                        <a:effectLst/>
                        <a:latin typeface="+mn-lt"/>
                        <a:ea typeface="Calibri" panose="020F0502020204030204" pitchFamily="34"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78411787"/>
                  </a:ext>
                </a:extLst>
              </a:tr>
              <a:tr h="432000">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GB" sz="1600" dirty="0">
                          <a:solidFill>
                            <a:schemeClr val="tx1"/>
                          </a:solidFill>
                          <a:latin typeface="+mn-lt"/>
                          <a:cs typeface="Calibri"/>
                        </a:rPr>
                        <a:t>9. When two contrasting things are placed nearby/alongside each other for effect.</a:t>
                      </a: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7000"/>
                        </a:lnSpc>
                        <a:spcAft>
                          <a:spcPts val="0"/>
                        </a:spcAft>
                      </a:pPr>
                      <a:endParaRPr lang="en-GB" sz="1600" b="0" u="none" dirty="0">
                        <a:solidFill>
                          <a:schemeClr val="tx1"/>
                        </a:solidFill>
                        <a:effectLst/>
                        <a:latin typeface="+mn-lt"/>
                        <a:ea typeface="Calibri" panose="020F0502020204030204" pitchFamily="34"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83534923"/>
                  </a:ext>
                </a:extLst>
              </a:tr>
              <a:tr h="432000">
                <a:tc>
                  <a:txBody>
                    <a:bodyPr/>
                    <a:lstStyle/>
                    <a:p>
                      <a:pPr marL="15240" marR="0" lvl="0" indent="0" algn="l" defTabSz="914400" rtl="0" eaLnBrk="1" fontAlgn="auto" latinLnBrk="0" hangingPunct="1">
                        <a:lnSpc>
                          <a:spcPct val="107000"/>
                        </a:lnSpc>
                        <a:spcBef>
                          <a:spcPts val="0"/>
                        </a:spcBef>
                        <a:spcAft>
                          <a:spcPts val="0"/>
                        </a:spcAft>
                        <a:buClrTx/>
                        <a:buSzTx/>
                        <a:buFontTx/>
                        <a:buNone/>
                        <a:tabLst/>
                        <a:defRPr/>
                      </a:pPr>
                      <a:r>
                        <a:rPr lang="en-GB" sz="1600" u="none" dirty="0">
                          <a:solidFill>
                            <a:schemeClr val="tx1"/>
                          </a:solidFill>
                          <a:effectLst/>
                          <a:latin typeface="+mn-lt"/>
                          <a:ea typeface="Calibri" panose="020F0502020204030204" pitchFamily="34" charset="0"/>
                          <a:cs typeface="Times New Roman" panose="02020603050405020304" pitchFamily="18" charset="0"/>
                        </a:rPr>
                        <a:t>10. The general feeling, atmosphere or attitude of a piece of writing, place, situation etc. </a:t>
                      </a: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lang="en-GB" sz="1600" b="0" u="none" dirty="0">
                        <a:solidFill>
                          <a:schemeClr val="tx1"/>
                        </a:solidFill>
                        <a:effectLst/>
                        <a:latin typeface="+mn-lt"/>
                        <a:ea typeface="Calibri" panose="020F0502020204030204" pitchFamily="34"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74270633"/>
                  </a:ext>
                </a:extLst>
              </a:tr>
            </a:tbl>
          </a:graphicData>
        </a:graphic>
      </p:graphicFrame>
    </p:spTree>
    <p:extLst>
      <p:ext uri="{BB962C8B-B14F-4D97-AF65-F5344CB8AC3E}">
        <p14:creationId xmlns:p14="http://schemas.microsoft.com/office/powerpoint/2010/main" val="7832078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3E11A8-D2BD-00A1-91A4-1A0EF346747F}"/>
            </a:ext>
          </a:extLst>
        </p:cNvPr>
        <p:cNvGrpSpPr/>
        <p:nvPr/>
      </p:nvGrpSpPr>
      <p:grpSpPr>
        <a:xfrm>
          <a:off x="0" y="0"/>
          <a:ext cx="0" cy="0"/>
          <a:chOff x="0" y="0"/>
          <a:chExt cx="0" cy="0"/>
        </a:xfrm>
      </p:grpSpPr>
      <p:pic>
        <p:nvPicPr>
          <p:cNvPr id="6" name="Picture 10" descr="C:\Users\joconnor\Desktop\Values logo\Untitled-5.2.jpg">
            <a:extLst>
              <a:ext uri="{FF2B5EF4-FFF2-40B4-BE49-F238E27FC236}">
                <a16:creationId xmlns:a16="http://schemas.microsoft.com/office/drawing/2014/main" id="{D17D958E-5DC1-C062-8102-873A62DCB7BE}"/>
              </a:ext>
            </a:extLst>
          </p:cNvPr>
          <p:cNvPicPr>
            <a:picLocks noChangeAspect="1" noChangeArrowheads="1"/>
          </p:cNvPicPr>
          <p:nvPr/>
        </p:nvPicPr>
        <p:blipFill>
          <a:blip r:embed="rId2">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rcRect/>
          <a:stretch>
            <a:fillRect/>
          </a:stretch>
        </p:blipFill>
        <p:spPr bwMode="auto">
          <a:xfrm>
            <a:off x="196227" y="5713309"/>
            <a:ext cx="9593037" cy="6552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a:extLst>
              <a:ext uri="{FF2B5EF4-FFF2-40B4-BE49-F238E27FC236}">
                <a16:creationId xmlns:a16="http://schemas.microsoft.com/office/drawing/2014/main" id="{A0F85C21-CF90-79B5-F88C-BE81029228F2}"/>
              </a:ext>
            </a:extLst>
          </p:cNvPr>
          <p:cNvSpPr txBox="1"/>
          <p:nvPr/>
        </p:nvSpPr>
        <p:spPr>
          <a:xfrm>
            <a:off x="334591" y="221611"/>
            <a:ext cx="9231549" cy="6170728"/>
          </a:xfrm>
          <a:prstGeom prst="rect">
            <a:avLst/>
          </a:prstGeom>
          <a:solidFill>
            <a:schemeClr val="bg1"/>
          </a:solidFill>
          <a:ln w="76200"/>
        </p:spPr>
        <p:style>
          <a:lnRef idx="2">
            <a:schemeClr val="dk1"/>
          </a:lnRef>
          <a:fillRef idx="1">
            <a:schemeClr val="lt1"/>
          </a:fillRef>
          <a:effectRef idx="0">
            <a:schemeClr val="dk1"/>
          </a:effectRef>
          <a:fontRef idx="minor">
            <a:schemeClr val="dk1"/>
          </a:fontRef>
        </p:style>
        <p:txBody>
          <a:bodyPr wrap="square" rtlCol="0">
            <a:spAutoFit/>
          </a:bodyPr>
          <a:lstStyle/>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GB" sz="1463" dirty="0">
              <a:noFill/>
            </a:endParaRPr>
          </a:p>
        </p:txBody>
      </p:sp>
      <p:graphicFrame>
        <p:nvGraphicFramePr>
          <p:cNvPr id="2" name="Table 1">
            <a:extLst>
              <a:ext uri="{FF2B5EF4-FFF2-40B4-BE49-F238E27FC236}">
                <a16:creationId xmlns:a16="http://schemas.microsoft.com/office/drawing/2014/main" id="{CB4EA9BE-17E4-1492-1A29-CE99B3B2189A}"/>
              </a:ext>
            </a:extLst>
          </p:cNvPr>
          <p:cNvGraphicFramePr>
            <a:graphicFrameLocks noGrp="1"/>
          </p:cNvGraphicFramePr>
          <p:nvPr>
            <p:extLst>
              <p:ext uri="{D42A27DB-BD31-4B8C-83A1-F6EECF244321}">
                <p14:modId xmlns:p14="http://schemas.microsoft.com/office/powerpoint/2010/main" val="1090072281"/>
              </p:ext>
            </p:extLst>
          </p:nvPr>
        </p:nvGraphicFramePr>
        <p:xfrm>
          <a:off x="415489" y="313052"/>
          <a:ext cx="9069751" cy="5381325"/>
        </p:xfrm>
        <a:graphic>
          <a:graphicData uri="http://schemas.openxmlformats.org/drawingml/2006/table">
            <a:tbl>
              <a:tblPr firstRow="1" bandRow="1">
                <a:tableStyleId>{5C22544A-7EE6-4342-B048-85BDC9FD1C3A}</a:tableStyleId>
              </a:tblPr>
              <a:tblGrid>
                <a:gridCol w="7463237">
                  <a:extLst>
                    <a:ext uri="{9D8B030D-6E8A-4147-A177-3AD203B41FA5}">
                      <a16:colId xmlns:a16="http://schemas.microsoft.com/office/drawing/2014/main" val="1030577317"/>
                    </a:ext>
                  </a:extLst>
                </a:gridCol>
                <a:gridCol w="1606514">
                  <a:extLst>
                    <a:ext uri="{9D8B030D-6E8A-4147-A177-3AD203B41FA5}">
                      <a16:colId xmlns:a16="http://schemas.microsoft.com/office/drawing/2014/main" val="4023291846"/>
                    </a:ext>
                  </a:extLst>
                </a:gridCol>
              </a:tblGrid>
              <a:tr h="499245">
                <a:tc gridSpan="2">
                  <a:txBody>
                    <a:bodyPr/>
                    <a:lstStyle/>
                    <a:p>
                      <a:pPr algn="ctr"/>
                      <a:r>
                        <a:rPr lang="en-US" dirty="0">
                          <a:solidFill>
                            <a:schemeClr val="tx1"/>
                          </a:solidFill>
                        </a:rPr>
                        <a:t>5. Anthology Poetry Overall Impressions</a:t>
                      </a: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81735546"/>
                  </a:ext>
                </a:extLst>
              </a:tr>
              <a:tr h="432000">
                <a:tc>
                  <a:txBody>
                    <a:bodyPr/>
                    <a:lstStyle/>
                    <a:p>
                      <a:r>
                        <a:rPr lang="en-US" b="1" dirty="0">
                          <a:solidFill>
                            <a:schemeClr val="tx1"/>
                          </a:solidFill>
                        </a:rPr>
                        <a:t>Definitions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b="1" dirty="0">
                          <a:solidFill>
                            <a:schemeClr val="tx1"/>
                          </a:solidFill>
                        </a:rPr>
                        <a:t>Answer</a:t>
                      </a:r>
                      <a:endParaRPr lang="en-GB"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735028011"/>
                  </a:ext>
                </a:extLst>
              </a:tr>
              <a:tr h="432000">
                <a:tc>
                  <a:txBody>
                    <a:bodyPr/>
                    <a:lstStyle/>
                    <a:p>
                      <a:pPr marL="0" indent="0">
                        <a:buFontTx/>
                        <a:buNone/>
                      </a:pPr>
                      <a:r>
                        <a:rPr lang="en-GB" sz="1600" kern="1200" dirty="0">
                          <a:solidFill>
                            <a:schemeClr val="dk1"/>
                          </a:solidFill>
                          <a:effectLst/>
                          <a:latin typeface="+mn-lt"/>
                          <a:ea typeface="+mn-ea"/>
                          <a:cs typeface="+mn-cs"/>
                        </a:rPr>
                        <a:t>The poem presents the complexities of parent/child relationships as the son fights for control of his life, while his mother struggles to release him into adulthood.</a:t>
                      </a:r>
                      <a:endParaRPr lang="en-US" sz="16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6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28721103"/>
                  </a:ext>
                </a:extLst>
              </a:tr>
              <a:tr h="432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dirty="0">
                          <a:solidFill>
                            <a:schemeClr val="dk1"/>
                          </a:solidFill>
                          <a:effectLst/>
                          <a:latin typeface="+mn-lt"/>
                          <a:ea typeface="+mn-ea"/>
                          <a:cs typeface="+mn-cs"/>
                        </a:rPr>
                        <a:t>The speaker explores a relationship that is over - the speaker has been betrayed; it explores the grief and long-term emotional scars that this can cause.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6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61674804"/>
                  </a:ext>
                </a:extLst>
              </a:tr>
              <a:tr h="432000">
                <a:tc>
                  <a:txBody>
                    <a:bodyPr/>
                    <a:lstStyle/>
                    <a:p>
                      <a:pPr marL="0" indent="0">
                        <a:buFontTx/>
                        <a:buNone/>
                      </a:pPr>
                      <a:r>
                        <a:rPr lang="en-GB" sz="1600" kern="1200" dirty="0">
                          <a:solidFill>
                            <a:schemeClr val="dk1"/>
                          </a:solidFill>
                          <a:effectLst/>
                          <a:latin typeface="+mn-lt"/>
                          <a:ea typeface="+mn-ea"/>
                          <a:cs typeface="+mn-cs"/>
                        </a:rPr>
                        <a:t>The poem presents the complexities of parent/child relationships - parents provide a security and love that we only fully comprehend when they are gone, and the connections transcends death, despite the pain of losing them. </a:t>
                      </a:r>
                      <a:endParaRPr lang="en-GB" sz="16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6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18941284"/>
                  </a:ext>
                </a:extLst>
              </a:tr>
              <a:tr h="432000">
                <a:tc>
                  <a:txBody>
                    <a:bodyPr/>
                    <a:lstStyle/>
                    <a:p>
                      <a:pPr marL="0" indent="0">
                        <a:buFontTx/>
                        <a:buNone/>
                      </a:pPr>
                      <a:r>
                        <a:rPr lang="en-GB" sz="1600" kern="1200" dirty="0">
                          <a:solidFill>
                            <a:schemeClr val="dk1"/>
                          </a:solidFill>
                          <a:effectLst/>
                          <a:latin typeface="+mn-lt"/>
                          <a:ea typeface="+mn-ea"/>
                          <a:cs typeface="+mn-cs"/>
                        </a:rPr>
                        <a:t>The son (speaker) explores the impact of strong role models and how they are pivotal to our development. He presents the notion that they inspire you, but they can equally burden you because of their greatness. </a:t>
                      </a:r>
                      <a:endParaRPr lang="en-US" sz="16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6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46591637"/>
                  </a:ext>
                </a:extLst>
              </a:tr>
              <a:tr h="432000">
                <a:tc>
                  <a:txBody>
                    <a:bodyPr/>
                    <a:lstStyle/>
                    <a:p>
                      <a:pPr marL="0" indent="0">
                        <a:buFontTx/>
                        <a:buNone/>
                      </a:pPr>
                      <a:r>
                        <a:rPr lang="en-GB" sz="1600" kern="1200" dirty="0">
                          <a:solidFill>
                            <a:schemeClr val="dk1"/>
                          </a:solidFill>
                          <a:effectLst/>
                          <a:latin typeface="+mn-lt"/>
                          <a:ea typeface="+mn-ea"/>
                          <a:cs typeface="+mn-cs"/>
                        </a:rPr>
                        <a:t>The speaker explores a fictional marriage - they portrays an ignorant farmer who objectifies his wife, exploring the trauma that control can inflict – especially in a time when patriarchy condemned women to being subservient to men.</a:t>
                      </a:r>
                      <a:endParaRPr lang="en-GB" sz="16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6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92156383"/>
                  </a:ext>
                </a:extLst>
              </a:tr>
              <a:tr h="432000">
                <a:tc>
                  <a:txBody>
                    <a:bodyPr/>
                    <a:lstStyle/>
                    <a:p>
                      <a:pPr marL="0" indent="0">
                        <a:buFontTx/>
                        <a:buNone/>
                      </a:pPr>
                      <a:r>
                        <a:rPr lang="en-GB" sz="1600" kern="1200" dirty="0">
                          <a:solidFill>
                            <a:schemeClr val="dk1"/>
                          </a:solidFill>
                          <a:effectLst/>
                          <a:latin typeface="+mn-lt"/>
                          <a:ea typeface="+mn-ea"/>
                          <a:cs typeface="+mn-cs"/>
                        </a:rPr>
                        <a:t>The speaker explores a relationship that is failing – it starts to fail after an extended period of conflict, until an epiphany inspired by two swans confirming the secret to a successful relationship. </a:t>
                      </a:r>
                      <a:endParaRPr lang="en-GB"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44763253"/>
                  </a:ext>
                </a:extLst>
              </a:tr>
            </a:tbl>
          </a:graphicData>
        </a:graphic>
      </p:graphicFrame>
    </p:spTree>
    <p:extLst>
      <p:ext uri="{BB962C8B-B14F-4D97-AF65-F5344CB8AC3E}">
        <p14:creationId xmlns:p14="http://schemas.microsoft.com/office/powerpoint/2010/main" val="3108853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9F8E07-D923-19B8-5987-6178FEA0FD4C}"/>
            </a:ext>
          </a:extLst>
        </p:cNvPr>
        <p:cNvGrpSpPr/>
        <p:nvPr/>
      </p:nvGrpSpPr>
      <p:grpSpPr>
        <a:xfrm>
          <a:off x="0" y="0"/>
          <a:ext cx="0" cy="0"/>
          <a:chOff x="0" y="0"/>
          <a:chExt cx="0" cy="0"/>
        </a:xfrm>
      </p:grpSpPr>
      <p:pic>
        <p:nvPicPr>
          <p:cNvPr id="6" name="Picture 10" descr="C:\Users\joconnor\Desktop\Values logo\Untitled-5.2.jpg">
            <a:extLst>
              <a:ext uri="{FF2B5EF4-FFF2-40B4-BE49-F238E27FC236}">
                <a16:creationId xmlns:a16="http://schemas.microsoft.com/office/drawing/2014/main" id="{2386FD16-FE45-9C6A-5E26-2566A6BAB610}"/>
              </a:ext>
            </a:extLst>
          </p:cNvPr>
          <p:cNvPicPr>
            <a:picLocks noChangeAspect="1" noChangeArrowheads="1"/>
          </p:cNvPicPr>
          <p:nvPr/>
        </p:nvPicPr>
        <p:blipFill>
          <a:blip r:embed="rId2">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rcRect/>
          <a:stretch>
            <a:fillRect/>
          </a:stretch>
        </p:blipFill>
        <p:spPr bwMode="auto">
          <a:xfrm>
            <a:off x="196227" y="5713309"/>
            <a:ext cx="9593037" cy="6552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a:extLst>
              <a:ext uri="{FF2B5EF4-FFF2-40B4-BE49-F238E27FC236}">
                <a16:creationId xmlns:a16="http://schemas.microsoft.com/office/drawing/2014/main" id="{B72CAFF2-45BC-904E-D2F6-146E1C8083AC}"/>
              </a:ext>
            </a:extLst>
          </p:cNvPr>
          <p:cNvSpPr txBox="1"/>
          <p:nvPr/>
        </p:nvSpPr>
        <p:spPr>
          <a:xfrm>
            <a:off x="334591" y="221611"/>
            <a:ext cx="9231549" cy="6170728"/>
          </a:xfrm>
          <a:prstGeom prst="rect">
            <a:avLst/>
          </a:prstGeom>
          <a:solidFill>
            <a:schemeClr val="bg1"/>
          </a:solidFill>
          <a:ln w="76200"/>
        </p:spPr>
        <p:style>
          <a:lnRef idx="2">
            <a:schemeClr val="dk1"/>
          </a:lnRef>
          <a:fillRef idx="1">
            <a:schemeClr val="lt1"/>
          </a:fillRef>
          <a:effectRef idx="0">
            <a:schemeClr val="dk1"/>
          </a:effectRef>
          <a:fontRef idx="minor">
            <a:schemeClr val="dk1"/>
          </a:fontRef>
        </p:style>
        <p:txBody>
          <a:bodyPr wrap="square" rtlCol="0">
            <a:spAutoFit/>
          </a:bodyPr>
          <a:lstStyle/>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GB" sz="1463" dirty="0">
              <a:noFill/>
            </a:endParaRPr>
          </a:p>
        </p:txBody>
      </p:sp>
      <p:graphicFrame>
        <p:nvGraphicFramePr>
          <p:cNvPr id="2" name="Table 1">
            <a:extLst>
              <a:ext uri="{FF2B5EF4-FFF2-40B4-BE49-F238E27FC236}">
                <a16:creationId xmlns:a16="http://schemas.microsoft.com/office/drawing/2014/main" id="{CA71BB6C-74B4-3156-D030-EA46B48E7A1B}"/>
              </a:ext>
            </a:extLst>
          </p:cNvPr>
          <p:cNvGraphicFramePr>
            <a:graphicFrameLocks noGrp="1"/>
          </p:cNvGraphicFramePr>
          <p:nvPr>
            <p:extLst>
              <p:ext uri="{D42A27DB-BD31-4B8C-83A1-F6EECF244321}">
                <p14:modId xmlns:p14="http://schemas.microsoft.com/office/powerpoint/2010/main" val="168783246"/>
              </p:ext>
            </p:extLst>
          </p:nvPr>
        </p:nvGraphicFramePr>
        <p:xfrm>
          <a:off x="415489" y="313052"/>
          <a:ext cx="9069751" cy="5869005"/>
        </p:xfrm>
        <a:graphic>
          <a:graphicData uri="http://schemas.openxmlformats.org/drawingml/2006/table">
            <a:tbl>
              <a:tblPr firstRow="1" bandRow="1">
                <a:tableStyleId>{5C22544A-7EE6-4342-B048-85BDC9FD1C3A}</a:tableStyleId>
              </a:tblPr>
              <a:tblGrid>
                <a:gridCol w="7973599">
                  <a:extLst>
                    <a:ext uri="{9D8B030D-6E8A-4147-A177-3AD203B41FA5}">
                      <a16:colId xmlns:a16="http://schemas.microsoft.com/office/drawing/2014/main" val="1030577317"/>
                    </a:ext>
                  </a:extLst>
                </a:gridCol>
                <a:gridCol w="1096152">
                  <a:extLst>
                    <a:ext uri="{9D8B030D-6E8A-4147-A177-3AD203B41FA5}">
                      <a16:colId xmlns:a16="http://schemas.microsoft.com/office/drawing/2014/main" val="4023291846"/>
                    </a:ext>
                  </a:extLst>
                </a:gridCol>
              </a:tblGrid>
              <a:tr h="499245">
                <a:tc gridSpan="2">
                  <a:txBody>
                    <a:bodyPr/>
                    <a:lstStyle/>
                    <a:p>
                      <a:pPr algn="ctr"/>
                      <a:r>
                        <a:rPr lang="en-US" dirty="0">
                          <a:solidFill>
                            <a:schemeClr val="tx1"/>
                          </a:solidFill>
                        </a:rPr>
                        <a:t>6. Anthology Poetry Inferences</a:t>
                      </a: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81735546"/>
                  </a:ext>
                </a:extLst>
              </a:tr>
              <a:tr h="432000">
                <a:tc>
                  <a:txBody>
                    <a:bodyPr/>
                    <a:lstStyle/>
                    <a:p>
                      <a:r>
                        <a:rPr lang="en-US" b="1" dirty="0">
                          <a:solidFill>
                            <a:schemeClr val="tx1"/>
                          </a:solidFill>
                        </a:rPr>
                        <a:t>Definitions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b="1" dirty="0">
                          <a:solidFill>
                            <a:schemeClr val="tx1"/>
                          </a:solidFill>
                        </a:rPr>
                        <a:t>Answer</a:t>
                      </a:r>
                      <a:endParaRPr lang="en-GB"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735028011"/>
                  </a:ext>
                </a:extLst>
              </a:tr>
              <a:tr h="432000">
                <a:tc>
                  <a:txBody>
                    <a:bodyPr/>
                    <a:lstStyle/>
                    <a:p>
                      <a:pPr marL="0" indent="0">
                        <a:buFontTx/>
                        <a:buNone/>
                      </a:pPr>
                      <a:r>
                        <a:rPr lang="en-GB" sz="1600" kern="1200" dirty="0">
                          <a:solidFill>
                            <a:schemeClr val="dk1"/>
                          </a:solidFill>
                          <a:effectLst/>
                          <a:latin typeface="+mn-lt"/>
                          <a:ea typeface="+mn-ea"/>
                          <a:cs typeface="+mn-cs"/>
                        </a:rPr>
                        <a:t>KF1: The speaker feels conflicted – the son is battling for freedom, while trying to empathise and reassure his mother of their connection. </a:t>
                      </a:r>
                    </a:p>
                    <a:p>
                      <a:pPr marL="0" indent="0">
                        <a:buFontTx/>
                        <a:buNone/>
                      </a:pPr>
                      <a:r>
                        <a:rPr lang="en-GB" sz="1600" b="0" kern="1200" dirty="0">
                          <a:solidFill>
                            <a:schemeClr val="dk1"/>
                          </a:solidFill>
                          <a:effectLst/>
                          <a:latin typeface="+mn-lt"/>
                          <a:ea typeface="+mn-ea"/>
                          <a:cs typeface="+mn-cs"/>
                        </a:rPr>
                        <a:t>KF2: </a:t>
                      </a:r>
                      <a:r>
                        <a:rPr lang="en-GB" sz="1600" kern="1200" dirty="0">
                          <a:solidFill>
                            <a:schemeClr val="dk1"/>
                          </a:solidFill>
                          <a:effectLst/>
                          <a:latin typeface="+mn-lt"/>
                          <a:ea typeface="+mn-ea"/>
                          <a:cs typeface="+mn-cs"/>
                        </a:rPr>
                        <a:t>as adulthood looms excitement and uncertainty impacts the speaker – realises his vulnerabilities without her. </a:t>
                      </a:r>
                      <a:endParaRPr lang="en-US" sz="16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28721103"/>
                  </a:ext>
                </a:extLst>
              </a:tr>
              <a:tr h="432000">
                <a:tc>
                  <a:txBody>
                    <a:bodyPr/>
                    <a:lstStyle/>
                    <a:p>
                      <a:pPr marL="0" indent="0">
                        <a:buFontTx/>
                        <a:buNone/>
                      </a:pPr>
                      <a:r>
                        <a:rPr lang="en-GB" sz="1600" kern="1200" dirty="0">
                          <a:solidFill>
                            <a:schemeClr val="dk1"/>
                          </a:solidFill>
                          <a:effectLst/>
                          <a:latin typeface="+mn-lt"/>
                          <a:ea typeface="+mn-ea"/>
                          <a:cs typeface="+mn-cs"/>
                        </a:rPr>
                        <a:t>KF1: The betrayal is sudden and unexpected. </a:t>
                      </a:r>
                    </a:p>
                    <a:p>
                      <a:pPr marL="0" indent="0">
                        <a:buFontTx/>
                        <a:buNone/>
                      </a:pPr>
                      <a:r>
                        <a:rPr lang="en-GB" sz="1600" kern="1200" dirty="0">
                          <a:solidFill>
                            <a:schemeClr val="dk1"/>
                          </a:solidFill>
                          <a:effectLst/>
                          <a:latin typeface="+mn-lt"/>
                          <a:ea typeface="+mn-ea"/>
                          <a:cs typeface="+mn-cs"/>
                        </a:rPr>
                        <a:t>KF2: The grief is permanent – he is stuck in a cycle of woe. </a:t>
                      </a:r>
                      <a:endParaRPr lang="en-GB" sz="16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61674804"/>
                  </a:ext>
                </a:extLst>
              </a:tr>
              <a:tr h="432000">
                <a:tc>
                  <a:txBody>
                    <a:bodyPr/>
                    <a:lstStyle/>
                    <a:p>
                      <a:pPr marL="0" indent="0">
                        <a:buFontTx/>
                        <a:buNone/>
                      </a:pPr>
                      <a:r>
                        <a:rPr lang="en-GB" sz="1600" kern="1200" dirty="0">
                          <a:solidFill>
                            <a:schemeClr val="dk1"/>
                          </a:solidFill>
                          <a:effectLst/>
                          <a:latin typeface="+mn-lt"/>
                          <a:ea typeface="+mn-ea"/>
                          <a:cs typeface="+mn-cs"/>
                        </a:rPr>
                        <a:t>KF1: The speaker’s controlling ways remove his wife’s liberty and cause severe trauma. </a:t>
                      </a:r>
                    </a:p>
                    <a:p>
                      <a:pPr marL="0" indent="0">
                        <a:buFontTx/>
                        <a:buNone/>
                      </a:pPr>
                      <a:r>
                        <a:rPr lang="en-GB" sz="1600" b="0" kern="1200" dirty="0">
                          <a:solidFill>
                            <a:schemeClr val="dk1"/>
                          </a:solidFill>
                          <a:effectLst/>
                          <a:latin typeface="+mn-lt"/>
                          <a:ea typeface="+mn-ea"/>
                          <a:cs typeface="+mn-cs"/>
                        </a:rPr>
                        <a:t>KF2: </a:t>
                      </a:r>
                      <a:r>
                        <a:rPr lang="en-GB" sz="1600" kern="1200" dirty="0">
                          <a:solidFill>
                            <a:schemeClr val="dk1"/>
                          </a:solidFill>
                          <a:effectLst/>
                          <a:latin typeface="+mn-lt"/>
                          <a:ea typeface="+mn-ea"/>
                          <a:cs typeface="+mn-cs"/>
                        </a:rPr>
                        <a:t>She is powerless and at the speaker’s mercy. </a:t>
                      </a:r>
                      <a:endParaRPr lang="en-GB" sz="16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18941284"/>
                  </a:ext>
                </a:extLst>
              </a:tr>
              <a:tr h="432000">
                <a:tc>
                  <a:txBody>
                    <a:bodyPr/>
                    <a:lstStyle/>
                    <a:p>
                      <a:pPr marL="0" indent="0">
                        <a:buFontTx/>
                        <a:buNone/>
                      </a:pPr>
                      <a:r>
                        <a:rPr lang="en-GB" sz="1600" kern="1200" dirty="0">
                          <a:solidFill>
                            <a:schemeClr val="dk1"/>
                          </a:solidFill>
                          <a:effectLst/>
                          <a:latin typeface="+mn-lt"/>
                          <a:ea typeface="+mn-ea"/>
                          <a:cs typeface="+mn-cs"/>
                        </a:rPr>
                        <a:t>KF1: The two are overwhelmed by the conflict until the swans’ actions force them to reflect. </a:t>
                      </a:r>
                    </a:p>
                    <a:p>
                      <a:pPr marL="0" indent="0">
                        <a:buFontTx/>
                        <a:buNone/>
                      </a:pPr>
                      <a:r>
                        <a:rPr lang="en-GB" sz="1600" b="0" kern="1200" dirty="0">
                          <a:solidFill>
                            <a:schemeClr val="dk1"/>
                          </a:solidFill>
                          <a:effectLst/>
                          <a:latin typeface="+mn-lt"/>
                          <a:ea typeface="+mn-ea"/>
                          <a:cs typeface="+mn-cs"/>
                        </a:rPr>
                        <a:t>KF2: </a:t>
                      </a:r>
                      <a:r>
                        <a:rPr lang="en-GB" sz="1600" kern="1200" dirty="0">
                          <a:solidFill>
                            <a:schemeClr val="dk1"/>
                          </a:solidFill>
                          <a:effectLst/>
                          <a:latin typeface="+mn-lt"/>
                          <a:ea typeface="+mn-ea"/>
                          <a:cs typeface="+mn-cs"/>
                        </a:rPr>
                        <a:t>Following the epiphanic moment there is a cautious feeling of hope – the relationship might survive. </a:t>
                      </a:r>
                      <a:endParaRPr lang="en-US" sz="16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46591637"/>
                  </a:ext>
                </a:extLst>
              </a:tr>
              <a:tr h="432000">
                <a:tc>
                  <a:txBody>
                    <a:bodyPr/>
                    <a:lstStyle/>
                    <a:p>
                      <a:pPr marL="0" indent="0">
                        <a:buFontTx/>
                        <a:buNone/>
                      </a:pPr>
                      <a:r>
                        <a:rPr lang="en-GB" sz="1600" kern="1200" dirty="0">
                          <a:solidFill>
                            <a:schemeClr val="dk1"/>
                          </a:solidFill>
                          <a:effectLst/>
                          <a:latin typeface="+mn-lt"/>
                          <a:ea typeface="+mn-ea"/>
                          <a:cs typeface="+mn-cs"/>
                        </a:rPr>
                        <a:t>KF1: His father’s path is one he hopes to follow, his presence giving him stability and direction. </a:t>
                      </a:r>
                    </a:p>
                    <a:p>
                      <a:pPr marL="0" indent="0">
                        <a:buFontTx/>
                        <a:buNone/>
                      </a:pPr>
                      <a:r>
                        <a:rPr lang="en-GB" sz="1600" kern="1200" dirty="0">
                          <a:solidFill>
                            <a:schemeClr val="dk1"/>
                          </a:solidFill>
                          <a:effectLst/>
                          <a:latin typeface="+mn-lt"/>
                          <a:ea typeface="+mn-ea"/>
                          <a:cs typeface="+mn-cs"/>
                        </a:rPr>
                        <a:t>KF2: His father’s skill provokes insecurity and a lack of self-worth. </a:t>
                      </a:r>
                      <a:endParaRPr lang="en-GB" sz="16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92156383"/>
                  </a:ext>
                </a:extLst>
              </a:tr>
              <a:tr h="432000">
                <a:tc>
                  <a:txBody>
                    <a:bodyPr/>
                    <a:lstStyle/>
                    <a:p>
                      <a:pPr marL="0" indent="0">
                        <a:buFontTx/>
                        <a:buNone/>
                      </a:pPr>
                      <a:r>
                        <a:rPr lang="en-GB" sz="1600" kern="1200" dirty="0">
                          <a:solidFill>
                            <a:schemeClr val="dk1"/>
                          </a:solidFill>
                          <a:effectLst/>
                          <a:latin typeface="+mn-lt"/>
                          <a:ea typeface="+mn-ea"/>
                          <a:cs typeface="+mn-cs"/>
                        </a:rPr>
                        <a:t>KF1: His vivid memories offer him comfort but he faces the reality that they will never reconnect. </a:t>
                      </a:r>
                    </a:p>
                    <a:p>
                      <a:pPr marL="0" indent="0">
                        <a:buFontTx/>
                        <a:buNone/>
                      </a:pPr>
                      <a:r>
                        <a:rPr lang="en-GB" sz="1600" kern="1200" dirty="0">
                          <a:solidFill>
                            <a:schemeClr val="dk1"/>
                          </a:solidFill>
                          <a:effectLst/>
                          <a:latin typeface="+mn-lt"/>
                          <a:ea typeface="+mn-ea"/>
                          <a:cs typeface="+mn-cs"/>
                        </a:rPr>
                        <a:t>KF2: He continues to struggle with grief as he accepts, they are now gone. </a:t>
                      </a:r>
                      <a:endParaRPr lang="en-GB"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44763253"/>
                  </a:ext>
                </a:extLst>
              </a:tr>
            </a:tbl>
          </a:graphicData>
        </a:graphic>
      </p:graphicFrame>
    </p:spTree>
    <p:extLst>
      <p:ext uri="{BB962C8B-B14F-4D97-AF65-F5344CB8AC3E}">
        <p14:creationId xmlns:p14="http://schemas.microsoft.com/office/powerpoint/2010/main" val="5607110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AF4158-36C0-EAD2-8BB3-E56FF79E443E}"/>
            </a:ext>
          </a:extLst>
        </p:cNvPr>
        <p:cNvGrpSpPr/>
        <p:nvPr/>
      </p:nvGrpSpPr>
      <p:grpSpPr>
        <a:xfrm>
          <a:off x="0" y="0"/>
          <a:ext cx="0" cy="0"/>
          <a:chOff x="0" y="0"/>
          <a:chExt cx="0" cy="0"/>
        </a:xfrm>
      </p:grpSpPr>
      <p:pic>
        <p:nvPicPr>
          <p:cNvPr id="6" name="Picture 10" descr="C:\Users\joconnor\Desktop\Values logo\Untitled-5.2.jpg">
            <a:extLst>
              <a:ext uri="{FF2B5EF4-FFF2-40B4-BE49-F238E27FC236}">
                <a16:creationId xmlns:a16="http://schemas.microsoft.com/office/drawing/2014/main" id="{C9F32FB1-FC04-B9F7-C9BC-544F8A53BA38}"/>
              </a:ext>
            </a:extLst>
          </p:cNvPr>
          <p:cNvPicPr>
            <a:picLocks noChangeAspect="1" noChangeArrowheads="1"/>
          </p:cNvPicPr>
          <p:nvPr/>
        </p:nvPicPr>
        <p:blipFill>
          <a:blip r:embed="rId2">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rcRect/>
          <a:stretch>
            <a:fillRect/>
          </a:stretch>
        </p:blipFill>
        <p:spPr bwMode="auto">
          <a:xfrm>
            <a:off x="196227" y="5713309"/>
            <a:ext cx="9593037" cy="6552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a:extLst>
              <a:ext uri="{FF2B5EF4-FFF2-40B4-BE49-F238E27FC236}">
                <a16:creationId xmlns:a16="http://schemas.microsoft.com/office/drawing/2014/main" id="{6C8FB1E1-8C7C-4BA1-C5F5-CDED6B062A2F}"/>
              </a:ext>
            </a:extLst>
          </p:cNvPr>
          <p:cNvSpPr txBox="1"/>
          <p:nvPr/>
        </p:nvSpPr>
        <p:spPr>
          <a:xfrm>
            <a:off x="334591" y="221611"/>
            <a:ext cx="9231549" cy="6170728"/>
          </a:xfrm>
          <a:prstGeom prst="rect">
            <a:avLst/>
          </a:prstGeom>
          <a:solidFill>
            <a:schemeClr val="bg1"/>
          </a:solidFill>
          <a:ln w="76200"/>
        </p:spPr>
        <p:style>
          <a:lnRef idx="2">
            <a:schemeClr val="dk1"/>
          </a:lnRef>
          <a:fillRef idx="1">
            <a:schemeClr val="lt1"/>
          </a:fillRef>
          <a:effectRef idx="0">
            <a:schemeClr val="dk1"/>
          </a:effectRef>
          <a:fontRef idx="minor">
            <a:schemeClr val="dk1"/>
          </a:fontRef>
        </p:style>
        <p:txBody>
          <a:bodyPr wrap="square" rtlCol="0">
            <a:spAutoFit/>
          </a:bodyPr>
          <a:lstStyle/>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GB" sz="1463" dirty="0">
              <a:noFill/>
            </a:endParaRPr>
          </a:p>
        </p:txBody>
      </p:sp>
      <p:graphicFrame>
        <p:nvGraphicFramePr>
          <p:cNvPr id="2" name="Table 1">
            <a:extLst>
              <a:ext uri="{FF2B5EF4-FFF2-40B4-BE49-F238E27FC236}">
                <a16:creationId xmlns:a16="http://schemas.microsoft.com/office/drawing/2014/main" id="{C379BACF-7EDC-1EA7-D4CE-371A7CC28175}"/>
              </a:ext>
            </a:extLst>
          </p:cNvPr>
          <p:cNvGraphicFramePr>
            <a:graphicFrameLocks noGrp="1"/>
          </p:cNvGraphicFramePr>
          <p:nvPr>
            <p:extLst>
              <p:ext uri="{D42A27DB-BD31-4B8C-83A1-F6EECF244321}">
                <p14:modId xmlns:p14="http://schemas.microsoft.com/office/powerpoint/2010/main" val="591492405"/>
              </p:ext>
            </p:extLst>
          </p:nvPr>
        </p:nvGraphicFramePr>
        <p:xfrm>
          <a:off x="415489" y="313052"/>
          <a:ext cx="9069751" cy="6173805"/>
        </p:xfrm>
        <a:graphic>
          <a:graphicData uri="http://schemas.openxmlformats.org/drawingml/2006/table">
            <a:tbl>
              <a:tblPr firstRow="1" bandRow="1">
                <a:tableStyleId>{5C22544A-7EE6-4342-B048-85BDC9FD1C3A}</a:tableStyleId>
              </a:tblPr>
              <a:tblGrid>
                <a:gridCol w="6984771">
                  <a:extLst>
                    <a:ext uri="{9D8B030D-6E8A-4147-A177-3AD203B41FA5}">
                      <a16:colId xmlns:a16="http://schemas.microsoft.com/office/drawing/2014/main" val="1030577317"/>
                    </a:ext>
                  </a:extLst>
                </a:gridCol>
                <a:gridCol w="2084980">
                  <a:extLst>
                    <a:ext uri="{9D8B030D-6E8A-4147-A177-3AD203B41FA5}">
                      <a16:colId xmlns:a16="http://schemas.microsoft.com/office/drawing/2014/main" val="4023291846"/>
                    </a:ext>
                  </a:extLst>
                </a:gridCol>
              </a:tblGrid>
              <a:tr h="499245">
                <a:tc gridSpan="2">
                  <a:txBody>
                    <a:bodyPr/>
                    <a:lstStyle/>
                    <a:p>
                      <a:pPr algn="ctr"/>
                      <a:r>
                        <a:rPr lang="en-US" dirty="0">
                          <a:solidFill>
                            <a:schemeClr val="tx1"/>
                          </a:solidFill>
                        </a:rPr>
                        <a:t>7. Anthology Poetry Quotations and Analysis</a:t>
                      </a: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81735546"/>
                  </a:ext>
                </a:extLst>
              </a:tr>
              <a:tr h="432000">
                <a:tc>
                  <a:txBody>
                    <a:bodyPr/>
                    <a:lstStyle/>
                    <a:p>
                      <a:r>
                        <a:rPr lang="en-US" b="1" dirty="0">
                          <a:solidFill>
                            <a:schemeClr val="tx1"/>
                          </a:solidFill>
                        </a:rPr>
                        <a:t>Definitions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b="1" dirty="0">
                          <a:solidFill>
                            <a:schemeClr val="tx1"/>
                          </a:solidFill>
                        </a:rPr>
                        <a:t>Answer</a:t>
                      </a:r>
                      <a:endParaRPr lang="en-GB"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735028011"/>
                  </a:ext>
                </a:extLst>
              </a:tr>
              <a:tr h="432000">
                <a:tc>
                  <a:txBody>
                    <a:bodyPr/>
                    <a:lstStyle/>
                    <a:p>
                      <a:pPr marL="0" indent="0">
                        <a:buFontTx/>
                        <a:buNone/>
                      </a:pPr>
                      <a:r>
                        <a:rPr lang="en-GB" sz="1400" kern="1200" dirty="0">
                          <a:solidFill>
                            <a:schemeClr val="dk1"/>
                          </a:solidFill>
                          <a:effectLst/>
                          <a:latin typeface="+mn-lt"/>
                          <a:ea typeface="+mn-ea"/>
                          <a:cs typeface="+mn-cs"/>
                        </a:rPr>
                        <a:t>Method: semantic field of separation and loneliness. Quotations have connotations of distance, being incomplete and being one-sided. ‘____’ means to chop something off, with connotations of brutality and permanent injury. Creates the idea she has inflicted permanent damage on the speaker with her betrayal. This creates the idea that the speaker is half a person without love – empty and abandoned with no end to the pain. </a:t>
                      </a:r>
                      <a:endParaRPr lang="en-US" sz="14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28721103"/>
                  </a:ext>
                </a:extLst>
              </a:tr>
              <a:tr h="432000">
                <a:tc>
                  <a:txBody>
                    <a:bodyPr/>
                    <a:lstStyle/>
                    <a:p>
                      <a:pPr marL="0" indent="0">
                        <a:buFontTx/>
                        <a:buNone/>
                      </a:pPr>
                      <a:r>
                        <a:rPr lang="en-GB" sz="1400" kern="1200" dirty="0">
                          <a:solidFill>
                            <a:schemeClr val="dk1"/>
                          </a:solidFill>
                          <a:effectLst/>
                          <a:latin typeface="+mn-lt"/>
                          <a:ea typeface="+mn-ea"/>
                          <a:cs typeface="+mn-cs"/>
                        </a:rPr>
                        <a:t>Method: semantic field of dominance/control. Quotations have connotations of possession and portrays the wife as being inferior. This creates the idea that she does not have an identity beyond her role as a wife. </a:t>
                      </a:r>
                      <a:endParaRPr lang="en-GB" sz="14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61674804"/>
                  </a:ext>
                </a:extLst>
              </a:tr>
              <a:tr h="432000">
                <a:tc>
                  <a:txBody>
                    <a:bodyPr/>
                    <a:lstStyle/>
                    <a:p>
                      <a:pPr marL="0" indent="0">
                        <a:buFontTx/>
                        <a:buNone/>
                      </a:pPr>
                      <a:r>
                        <a:rPr lang="en-GB" sz="1400" kern="1200" dirty="0">
                          <a:solidFill>
                            <a:schemeClr val="dk1"/>
                          </a:solidFill>
                          <a:effectLst/>
                          <a:latin typeface="+mn-lt"/>
                          <a:ea typeface="+mn-ea"/>
                          <a:cs typeface="+mn-cs"/>
                        </a:rPr>
                        <a:t>Method: semantic field of light and hope (through the use of colour). Symbolic of a relationship which requires care and delicacy, fragile. Creating the idea that the relationship needs to be taken care of. </a:t>
                      </a:r>
                      <a:endParaRPr lang="en-GB" sz="14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18941284"/>
                  </a:ext>
                </a:extLst>
              </a:tr>
              <a:tr h="432000">
                <a:tc>
                  <a:txBody>
                    <a:bodyPr/>
                    <a:lstStyle/>
                    <a:p>
                      <a:pPr marL="0" indent="0">
                        <a:buFontTx/>
                        <a:buNone/>
                      </a:pPr>
                      <a:r>
                        <a:rPr lang="en-GB" sz="1400" kern="1200" dirty="0">
                          <a:solidFill>
                            <a:schemeClr val="dk1"/>
                          </a:solidFill>
                          <a:effectLst/>
                          <a:latin typeface="+mn-lt"/>
                          <a:ea typeface="+mn-ea"/>
                          <a:cs typeface="+mn-cs"/>
                        </a:rPr>
                        <a:t>Method :semantic field of failure. ‘Stumbled’ ‘fell’ ‘tripping’ falling’ have connotations of inferiority. This creates the idea that the son faces failure following in his fathers footsteps as he tries to tread the same path. </a:t>
                      </a:r>
                      <a:endParaRPr lang="en-GB"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44763253"/>
                  </a:ext>
                </a:extLst>
              </a:tr>
              <a:tr h="432000">
                <a:tc>
                  <a:txBody>
                    <a:bodyPr/>
                    <a:lstStyle/>
                    <a:p>
                      <a:pPr marL="0" indent="0">
                        <a:buFontTx/>
                        <a:buNone/>
                      </a:pPr>
                      <a:r>
                        <a:rPr lang="en-GB" sz="1400" kern="1200" dirty="0">
                          <a:solidFill>
                            <a:schemeClr val="dk1"/>
                          </a:solidFill>
                          <a:effectLst/>
                          <a:latin typeface="+mn-lt"/>
                          <a:ea typeface="+mn-ea"/>
                          <a:cs typeface="+mn-cs"/>
                        </a:rPr>
                        <a:t>Method: isolated line represents him and the progression from 4 – 1, how he lost dog, mum and dad – he is now alone at Eden Rock. It is associated with loneliness and creates the idea that the memories he cherishes make him feel whole. </a:t>
                      </a:r>
                      <a:endParaRPr lang="en-US" sz="14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18827378"/>
                  </a:ext>
                </a:extLst>
              </a:tr>
              <a:tr h="432000">
                <a:tc>
                  <a:txBody>
                    <a:bodyPr/>
                    <a:lstStyle/>
                    <a:p>
                      <a:r>
                        <a:rPr lang="en-GB" sz="1400" kern="1200" dirty="0">
                          <a:solidFill>
                            <a:schemeClr val="dk1"/>
                          </a:solidFill>
                          <a:effectLst/>
                          <a:latin typeface="+mn-lt"/>
                          <a:ea typeface="+mn-ea"/>
                          <a:cs typeface="+mn-cs"/>
                        </a:rPr>
                        <a:t>Method : Symbol of the mother bird and its protection. ‘____’ refers to a birds wingspan. Connotations of suffocation and interference. Creates the idea of the mother preventing her son from leaving the nest as it is her instinct to support.  Highlights distance the mother wants her son to remain within in order to be safe. Wants to provide safety and security.</a:t>
                      </a:r>
                      <a:endParaRPr lang="en-GB"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2310346"/>
                  </a:ext>
                </a:extLst>
              </a:tr>
            </a:tbl>
          </a:graphicData>
        </a:graphic>
      </p:graphicFrame>
    </p:spTree>
    <p:extLst>
      <p:ext uri="{BB962C8B-B14F-4D97-AF65-F5344CB8AC3E}">
        <p14:creationId xmlns:p14="http://schemas.microsoft.com/office/powerpoint/2010/main" val="2129361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D5FE4B-DAE6-DD31-251C-D1A887347AB3}"/>
            </a:ext>
          </a:extLst>
        </p:cNvPr>
        <p:cNvGrpSpPr/>
        <p:nvPr/>
      </p:nvGrpSpPr>
      <p:grpSpPr>
        <a:xfrm>
          <a:off x="0" y="0"/>
          <a:ext cx="0" cy="0"/>
          <a:chOff x="0" y="0"/>
          <a:chExt cx="0" cy="0"/>
        </a:xfrm>
      </p:grpSpPr>
      <p:pic>
        <p:nvPicPr>
          <p:cNvPr id="6" name="Picture 10" descr="C:\Users\joconnor\Desktop\Values logo\Untitled-5.2.jpg">
            <a:extLst>
              <a:ext uri="{FF2B5EF4-FFF2-40B4-BE49-F238E27FC236}">
                <a16:creationId xmlns:a16="http://schemas.microsoft.com/office/drawing/2014/main" id="{54950543-FE57-38C9-8F43-E51D80809215}"/>
              </a:ext>
            </a:extLst>
          </p:cNvPr>
          <p:cNvPicPr>
            <a:picLocks noChangeAspect="1" noChangeArrowheads="1"/>
          </p:cNvPicPr>
          <p:nvPr/>
        </p:nvPicPr>
        <p:blipFill>
          <a:blip r:embed="rId2">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rcRect/>
          <a:stretch>
            <a:fillRect/>
          </a:stretch>
        </p:blipFill>
        <p:spPr bwMode="auto">
          <a:xfrm>
            <a:off x="196227" y="5713309"/>
            <a:ext cx="9593037" cy="6552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a:extLst>
              <a:ext uri="{FF2B5EF4-FFF2-40B4-BE49-F238E27FC236}">
                <a16:creationId xmlns:a16="http://schemas.microsoft.com/office/drawing/2014/main" id="{97E28911-0BF2-F440-A91B-6A3F54A89244}"/>
              </a:ext>
            </a:extLst>
          </p:cNvPr>
          <p:cNvSpPr txBox="1"/>
          <p:nvPr/>
        </p:nvSpPr>
        <p:spPr>
          <a:xfrm>
            <a:off x="334591" y="221611"/>
            <a:ext cx="9231549" cy="6170728"/>
          </a:xfrm>
          <a:prstGeom prst="rect">
            <a:avLst/>
          </a:prstGeom>
          <a:solidFill>
            <a:schemeClr val="bg1"/>
          </a:solidFill>
          <a:ln w="76200"/>
        </p:spPr>
        <p:style>
          <a:lnRef idx="2">
            <a:schemeClr val="dk1"/>
          </a:lnRef>
          <a:fillRef idx="1">
            <a:schemeClr val="lt1"/>
          </a:fillRef>
          <a:effectRef idx="0">
            <a:schemeClr val="dk1"/>
          </a:effectRef>
          <a:fontRef idx="minor">
            <a:schemeClr val="dk1"/>
          </a:fontRef>
        </p:style>
        <p:txBody>
          <a:bodyPr wrap="square" rtlCol="0">
            <a:spAutoFit/>
          </a:bodyPr>
          <a:lstStyle/>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GB" sz="1463" dirty="0">
              <a:noFill/>
            </a:endParaRPr>
          </a:p>
        </p:txBody>
      </p:sp>
      <p:graphicFrame>
        <p:nvGraphicFramePr>
          <p:cNvPr id="2" name="Table 1">
            <a:extLst>
              <a:ext uri="{FF2B5EF4-FFF2-40B4-BE49-F238E27FC236}">
                <a16:creationId xmlns:a16="http://schemas.microsoft.com/office/drawing/2014/main" id="{B0F0A6D9-C75B-C333-4DDE-E324E7D2B6B0}"/>
              </a:ext>
            </a:extLst>
          </p:cNvPr>
          <p:cNvGraphicFramePr>
            <a:graphicFrameLocks noGrp="1"/>
          </p:cNvGraphicFramePr>
          <p:nvPr>
            <p:extLst>
              <p:ext uri="{D42A27DB-BD31-4B8C-83A1-F6EECF244321}">
                <p14:modId xmlns:p14="http://schemas.microsoft.com/office/powerpoint/2010/main" val="839917313"/>
              </p:ext>
            </p:extLst>
          </p:nvPr>
        </p:nvGraphicFramePr>
        <p:xfrm>
          <a:off x="415489" y="313052"/>
          <a:ext cx="9069751" cy="5635725"/>
        </p:xfrm>
        <a:graphic>
          <a:graphicData uri="http://schemas.openxmlformats.org/drawingml/2006/table">
            <a:tbl>
              <a:tblPr firstRow="1" bandRow="1">
                <a:tableStyleId>{5C22544A-7EE6-4342-B048-85BDC9FD1C3A}</a:tableStyleId>
              </a:tblPr>
              <a:tblGrid>
                <a:gridCol w="6538204">
                  <a:extLst>
                    <a:ext uri="{9D8B030D-6E8A-4147-A177-3AD203B41FA5}">
                      <a16:colId xmlns:a16="http://schemas.microsoft.com/office/drawing/2014/main" val="1030577317"/>
                    </a:ext>
                  </a:extLst>
                </a:gridCol>
                <a:gridCol w="2531547">
                  <a:extLst>
                    <a:ext uri="{9D8B030D-6E8A-4147-A177-3AD203B41FA5}">
                      <a16:colId xmlns:a16="http://schemas.microsoft.com/office/drawing/2014/main" val="4023291846"/>
                    </a:ext>
                  </a:extLst>
                </a:gridCol>
              </a:tblGrid>
              <a:tr h="499245">
                <a:tc gridSpan="2">
                  <a:txBody>
                    <a:bodyPr/>
                    <a:lstStyle/>
                    <a:p>
                      <a:pPr algn="ctr"/>
                      <a:r>
                        <a:rPr lang="en-US" dirty="0">
                          <a:solidFill>
                            <a:schemeClr val="tx1"/>
                          </a:solidFill>
                        </a:rPr>
                        <a:t>1. Blood Brothers Context and Key Characters</a:t>
                      </a: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81735546"/>
                  </a:ext>
                </a:extLst>
              </a:tr>
              <a:tr h="432000">
                <a:tc>
                  <a:txBody>
                    <a:bodyPr/>
                    <a:lstStyle/>
                    <a:p>
                      <a:r>
                        <a:rPr lang="en-US" b="1" dirty="0">
                          <a:solidFill>
                            <a:schemeClr val="tx1"/>
                          </a:solidFill>
                        </a:rPr>
                        <a:t>Questions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b="1" dirty="0">
                          <a:solidFill>
                            <a:schemeClr val="tx1"/>
                          </a:solidFill>
                        </a:rPr>
                        <a:t>Answer</a:t>
                      </a:r>
                      <a:endParaRPr lang="en-GB"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735028011"/>
                  </a:ext>
                </a:extLst>
              </a:tr>
              <a:tr h="432000">
                <a:tc>
                  <a:txBody>
                    <a:bodyPr/>
                    <a:lstStyle/>
                    <a:p>
                      <a:pPr marL="0" indent="0">
                        <a:buFontTx/>
                        <a:buNone/>
                      </a:pPr>
                      <a:r>
                        <a:rPr lang="en-GB" sz="1800" b="0" i="0" dirty="0">
                          <a:solidFill>
                            <a:srgbClr val="000000"/>
                          </a:solidFill>
                          <a:effectLst/>
                          <a:latin typeface="Calibri" panose="020F0502020204030204" pitchFamily="34" charset="0"/>
                          <a:cs typeface="Calibri" panose="020F0502020204030204" pitchFamily="34" charset="0"/>
                        </a:rPr>
                        <a:t>1. One of the twins - middle class. Privileged - he is wealthy, educated and successful.​</a:t>
                      </a:r>
                      <a:endParaRPr lang="en-US"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b="0" dirty="0">
                          <a:solidFill>
                            <a:schemeClr val="tx1"/>
                          </a:solidFill>
                          <a:latin typeface="Calibri" panose="020F0502020204030204" pitchFamily="34" charset="0"/>
                          <a:cs typeface="Calibri" panose="020F0502020204030204" pitchFamily="34" charset="0"/>
                        </a:rPr>
                        <a:t>Edward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28721103"/>
                  </a:ext>
                </a:extLst>
              </a:tr>
              <a:tr h="432000">
                <a:tc>
                  <a:txBody>
                    <a:bodyPr/>
                    <a:lstStyle/>
                    <a:p>
                      <a:pPr marL="0" indent="0">
                        <a:buFontTx/>
                        <a:buNone/>
                      </a:pPr>
                      <a:r>
                        <a:rPr lang="en-GB" b="0" dirty="0">
                          <a:solidFill>
                            <a:schemeClr val="tx1"/>
                          </a:solidFill>
                          <a:latin typeface="Calibri" panose="020F0502020204030204" pitchFamily="34" charset="0"/>
                          <a:cs typeface="Calibri" panose="020F0502020204030204" pitchFamily="34" charset="0"/>
                        </a:rPr>
                        <a:t>2. One of the twins – working class. Destined for a life of failure, abject poverty and struggle because of class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b="0" dirty="0">
                          <a:solidFill>
                            <a:schemeClr val="tx1"/>
                          </a:solidFill>
                          <a:latin typeface="Calibri" panose="020F0502020204030204" pitchFamily="34" charset="0"/>
                          <a:cs typeface="Calibri" panose="020F0502020204030204" pitchFamily="34" charset="0"/>
                        </a:rPr>
                        <a:t>Mickey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61674804"/>
                  </a:ext>
                </a:extLst>
              </a:tr>
              <a:tr h="432000">
                <a:tc>
                  <a:txBody>
                    <a:bodyPr/>
                    <a:lstStyle/>
                    <a:p>
                      <a:pPr marL="0" indent="0">
                        <a:buFontTx/>
                        <a:buNone/>
                      </a:pPr>
                      <a:r>
                        <a:rPr lang="en-GB" sz="1800" b="0" i="0" dirty="0">
                          <a:solidFill>
                            <a:srgbClr val="000000"/>
                          </a:solidFill>
                          <a:effectLst/>
                          <a:latin typeface="Calibri" panose="020F0502020204030204" pitchFamily="34" charset="0"/>
                          <a:cs typeface="Calibri" panose="020F0502020204030204" pitchFamily="34" charset="0"/>
                        </a:rPr>
                        <a:t>3. The twins' older brother. A bully, who becomes a career criminal.​</a:t>
                      </a:r>
                      <a:endParaRPr lang="en-GB"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b="0" dirty="0">
                          <a:solidFill>
                            <a:schemeClr val="tx1"/>
                          </a:solidFill>
                          <a:latin typeface="Calibri" panose="020F0502020204030204" pitchFamily="34" charset="0"/>
                          <a:cs typeface="Calibri" panose="020F0502020204030204" pitchFamily="34" charset="0"/>
                        </a:rPr>
                        <a:t>Sammy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18941284"/>
                  </a:ext>
                </a:extLst>
              </a:tr>
              <a:tr h="432000">
                <a:tc>
                  <a:txBody>
                    <a:bodyPr/>
                    <a:lstStyle/>
                    <a:p>
                      <a:pPr marL="0" indent="0">
                        <a:buFontTx/>
                        <a:buNone/>
                      </a:pPr>
                      <a:r>
                        <a:rPr lang="en-GB" sz="1800" b="0" i="0" dirty="0">
                          <a:solidFill>
                            <a:srgbClr val="000000"/>
                          </a:solidFill>
                          <a:effectLst/>
                          <a:latin typeface="Calibri" panose="020F0502020204030204" pitchFamily="34" charset="0"/>
                          <a:cs typeface="Calibri" panose="020F0502020204030204" pitchFamily="34" charset="0"/>
                        </a:rPr>
                        <a:t>4. A wealthy housewife, who secretly adopts Edward – the villain of the play.​</a:t>
                      </a:r>
                      <a:endParaRPr lang="en-US"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b="0" dirty="0">
                          <a:solidFill>
                            <a:schemeClr val="tx1"/>
                          </a:solidFill>
                          <a:latin typeface="Calibri" panose="020F0502020204030204" pitchFamily="34" charset="0"/>
                          <a:cs typeface="Calibri" panose="020F0502020204030204" pitchFamily="34" charset="0"/>
                        </a:rPr>
                        <a:t>Mrs Lyons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46591637"/>
                  </a:ext>
                </a:extLst>
              </a:tr>
              <a:tr h="432000">
                <a:tc>
                  <a:txBody>
                    <a:bodyPr/>
                    <a:lstStyle/>
                    <a:p>
                      <a:pPr marL="0" indent="0">
                        <a:buFontTx/>
                        <a:buNone/>
                      </a:pPr>
                      <a:r>
                        <a:rPr lang="en-GB" sz="1800" b="0" i="0" dirty="0">
                          <a:solidFill>
                            <a:srgbClr val="000000"/>
                          </a:solidFill>
                          <a:effectLst/>
                          <a:latin typeface="Calibri" panose="020F0502020204030204" pitchFamily="34" charset="0"/>
                          <a:cs typeface="Calibri" panose="020F0502020204030204" pitchFamily="34" charset="0"/>
                        </a:rPr>
                        <a:t>5. The boys' mother. A poor, uneducated woman who is abandoned by her husband​</a:t>
                      </a:r>
                      <a:endParaRPr lang="en-GB"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b="0" dirty="0">
                          <a:solidFill>
                            <a:schemeClr val="tx1"/>
                          </a:solidFill>
                          <a:latin typeface="Calibri" panose="020F0502020204030204" pitchFamily="34" charset="0"/>
                          <a:cs typeface="Calibri" panose="020F0502020204030204" pitchFamily="34" charset="0"/>
                        </a:rPr>
                        <a:t>Mrs Johnstone6.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92156383"/>
                  </a:ext>
                </a:extLst>
              </a:tr>
              <a:tr h="432000">
                <a:tc>
                  <a:txBody>
                    <a:bodyPr/>
                    <a:lstStyle/>
                    <a:p>
                      <a:pPr marL="0" indent="0">
                        <a:buFontTx/>
                        <a:buNone/>
                      </a:pPr>
                      <a:r>
                        <a:rPr lang="en-GB" dirty="0">
                          <a:solidFill>
                            <a:schemeClr val="tx1"/>
                          </a:solidFill>
                        </a:rPr>
                        <a:t>6. Where and when is the play set?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dirty="0">
                          <a:solidFill>
                            <a:schemeClr val="tx1"/>
                          </a:solidFill>
                        </a:rPr>
                        <a:t>Liverpool 1960s – 1980s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44763253"/>
                  </a:ext>
                </a:extLst>
              </a:tr>
              <a:tr h="432000">
                <a:tc>
                  <a:txBody>
                    <a:bodyPr/>
                    <a:lstStyle/>
                    <a:p>
                      <a:pPr marL="0" indent="0">
                        <a:buFontTx/>
                        <a:buNone/>
                      </a:pPr>
                      <a:r>
                        <a:rPr lang="en-GB" dirty="0">
                          <a:solidFill>
                            <a:schemeClr val="tx1"/>
                          </a:solidFill>
                        </a:rPr>
                        <a:t>7. Which Government / prime Minister was in power, who privatised industries?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dirty="0">
                          <a:solidFill>
                            <a:schemeClr val="tx1"/>
                          </a:solidFill>
                        </a:rPr>
                        <a:t>Conservative, Margaret Thatcher.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18827378"/>
                  </a:ext>
                </a:extLst>
              </a:tr>
              <a:tr h="432000">
                <a:tc>
                  <a:txBody>
                    <a:bodyPr/>
                    <a:lstStyle/>
                    <a:p>
                      <a:pPr marL="0" indent="0">
                        <a:buFontTx/>
                        <a:buNone/>
                      </a:pPr>
                      <a:r>
                        <a:rPr lang="en-GB" dirty="0">
                          <a:solidFill>
                            <a:schemeClr val="tx1"/>
                          </a:solidFill>
                        </a:rPr>
                        <a:t>8. What system heavily influences the boys’ path, defining their lives and shaping their fate?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dirty="0">
                          <a:solidFill>
                            <a:schemeClr val="tx1"/>
                          </a:solidFill>
                        </a:rPr>
                        <a:t>Social Class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2310346"/>
                  </a:ext>
                </a:extLst>
              </a:tr>
            </a:tbl>
          </a:graphicData>
        </a:graphic>
      </p:graphicFrame>
    </p:spTree>
    <p:extLst>
      <p:ext uri="{BB962C8B-B14F-4D97-AF65-F5344CB8AC3E}">
        <p14:creationId xmlns:p14="http://schemas.microsoft.com/office/powerpoint/2010/main" val="27746491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40FBA2-25FA-D545-8F31-6511FCD0B972}"/>
            </a:ext>
          </a:extLst>
        </p:cNvPr>
        <p:cNvGrpSpPr/>
        <p:nvPr/>
      </p:nvGrpSpPr>
      <p:grpSpPr>
        <a:xfrm>
          <a:off x="0" y="0"/>
          <a:ext cx="0" cy="0"/>
          <a:chOff x="0" y="0"/>
          <a:chExt cx="0" cy="0"/>
        </a:xfrm>
      </p:grpSpPr>
      <p:pic>
        <p:nvPicPr>
          <p:cNvPr id="6" name="Picture 10" descr="C:\Users\joconnor\Desktop\Values logo\Untitled-5.2.jpg">
            <a:extLst>
              <a:ext uri="{FF2B5EF4-FFF2-40B4-BE49-F238E27FC236}">
                <a16:creationId xmlns:a16="http://schemas.microsoft.com/office/drawing/2014/main" id="{ABBBCFEC-F286-FBCE-B51A-6DB0DE64799A}"/>
              </a:ext>
            </a:extLst>
          </p:cNvPr>
          <p:cNvPicPr>
            <a:picLocks noChangeAspect="1" noChangeArrowheads="1"/>
          </p:cNvPicPr>
          <p:nvPr/>
        </p:nvPicPr>
        <p:blipFill>
          <a:blip r:embed="rId2">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rcRect/>
          <a:stretch>
            <a:fillRect/>
          </a:stretch>
        </p:blipFill>
        <p:spPr bwMode="auto">
          <a:xfrm>
            <a:off x="196227" y="5713309"/>
            <a:ext cx="9593037" cy="6552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a:extLst>
              <a:ext uri="{FF2B5EF4-FFF2-40B4-BE49-F238E27FC236}">
                <a16:creationId xmlns:a16="http://schemas.microsoft.com/office/drawing/2014/main" id="{F2231092-0B6B-5706-E8AC-DADE4D7DBB49}"/>
              </a:ext>
            </a:extLst>
          </p:cNvPr>
          <p:cNvSpPr txBox="1"/>
          <p:nvPr/>
        </p:nvSpPr>
        <p:spPr>
          <a:xfrm>
            <a:off x="334591" y="221611"/>
            <a:ext cx="9231549" cy="6170728"/>
          </a:xfrm>
          <a:prstGeom prst="rect">
            <a:avLst/>
          </a:prstGeom>
          <a:noFill/>
          <a:ln w="76200"/>
        </p:spPr>
        <p:style>
          <a:lnRef idx="2">
            <a:schemeClr val="dk1"/>
          </a:lnRef>
          <a:fillRef idx="1">
            <a:schemeClr val="lt1"/>
          </a:fillRef>
          <a:effectRef idx="0">
            <a:schemeClr val="dk1"/>
          </a:effectRef>
          <a:fontRef idx="minor">
            <a:schemeClr val="dk1"/>
          </a:fontRef>
        </p:style>
        <p:txBody>
          <a:bodyPr wrap="square" rtlCol="0">
            <a:spAutoFit/>
          </a:bodyPr>
          <a:lstStyle/>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GB" sz="1463" dirty="0">
              <a:noFill/>
            </a:endParaRPr>
          </a:p>
        </p:txBody>
      </p:sp>
      <p:graphicFrame>
        <p:nvGraphicFramePr>
          <p:cNvPr id="2" name="Table 1">
            <a:extLst>
              <a:ext uri="{FF2B5EF4-FFF2-40B4-BE49-F238E27FC236}">
                <a16:creationId xmlns:a16="http://schemas.microsoft.com/office/drawing/2014/main" id="{91D06BF7-22B0-9405-8198-593E8DCF936B}"/>
              </a:ext>
            </a:extLst>
          </p:cNvPr>
          <p:cNvGraphicFramePr>
            <a:graphicFrameLocks noGrp="1"/>
          </p:cNvGraphicFramePr>
          <p:nvPr>
            <p:extLst>
              <p:ext uri="{D42A27DB-BD31-4B8C-83A1-F6EECF244321}">
                <p14:modId xmlns:p14="http://schemas.microsoft.com/office/powerpoint/2010/main" val="3116784593"/>
              </p:ext>
            </p:extLst>
          </p:nvPr>
        </p:nvGraphicFramePr>
        <p:xfrm>
          <a:off x="415489" y="313052"/>
          <a:ext cx="9069751" cy="4602199"/>
        </p:xfrm>
        <a:graphic>
          <a:graphicData uri="http://schemas.openxmlformats.org/drawingml/2006/table">
            <a:tbl>
              <a:tblPr firstRow="1" bandRow="1">
                <a:tableStyleId>{5C22544A-7EE6-4342-B048-85BDC9FD1C3A}</a:tableStyleId>
              </a:tblPr>
              <a:tblGrid>
                <a:gridCol w="6800920">
                  <a:extLst>
                    <a:ext uri="{9D8B030D-6E8A-4147-A177-3AD203B41FA5}">
                      <a16:colId xmlns:a16="http://schemas.microsoft.com/office/drawing/2014/main" val="1030577317"/>
                    </a:ext>
                  </a:extLst>
                </a:gridCol>
                <a:gridCol w="2268831">
                  <a:extLst>
                    <a:ext uri="{9D8B030D-6E8A-4147-A177-3AD203B41FA5}">
                      <a16:colId xmlns:a16="http://schemas.microsoft.com/office/drawing/2014/main" val="4023291846"/>
                    </a:ext>
                  </a:extLst>
                </a:gridCol>
              </a:tblGrid>
              <a:tr h="601171">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 2. Blood Brothers Key Vocabulary</a:t>
                      </a: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81735546"/>
                  </a:ext>
                </a:extLst>
              </a:tr>
              <a:tr h="520197">
                <a:tc>
                  <a:txBody>
                    <a:bodyPr/>
                    <a:lstStyle/>
                    <a:p>
                      <a:r>
                        <a:rPr lang="en-US" b="1" dirty="0">
                          <a:solidFill>
                            <a:schemeClr val="tx1"/>
                          </a:solidFill>
                        </a:rPr>
                        <a:t>Definition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b="1" dirty="0">
                          <a:solidFill>
                            <a:schemeClr val="tx1"/>
                          </a:solidFill>
                        </a:rPr>
                        <a:t>Answer</a:t>
                      </a:r>
                      <a:endParaRPr lang="en-GB"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735028011"/>
                  </a:ext>
                </a:extLst>
              </a:tr>
              <a:tr h="520197">
                <a:tc>
                  <a:txBody>
                    <a:bodyPr/>
                    <a:lstStyle/>
                    <a:p>
                      <a:pPr algn="l" rtl="0" fontAlgn="base">
                        <a:lnSpc>
                          <a:spcPct val="100000"/>
                        </a:lnSpc>
                        <a:buNone/>
                      </a:pPr>
                      <a:r>
                        <a:rPr lang="en-GB" sz="1800" b="0" i="0" dirty="0">
                          <a:solidFill>
                            <a:srgbClr val="000000"/>
                          </a:solidFill>
                          <a:effectLst/>
                          <a:latin typeface="+mn-lt"/>
                        </a:rPr>
                        <a:t>1. A difference between two or more groups or people that is unfair and discriminative.​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800" dirty="0">
                          <a:solidFill>
                            <a:schemeClr val="tx1"/>
                          </a:solidFill>
                          <a:latin typeface="+mn-lt"/>
                        </a:rPr>
                        <a:t>Inequality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28721103"/>
                  </a:ext>
                </a:extLst>
              </a:tr>
              <a:tr h="520197">
                <a:tc>
                  <a:txBody>
                    <a:bodyPr/>
                    <a:lstStyle/>
                    <a:p>
                      <a:pPr algn="l" rtl="0" fontAlgn="base">
                        <a:lnSpc>
                          <a:spcPct val="100000"/>
                        </a:lnSpc>
                        <a:buNone/>
                      </a:pPr>
                      <a:r>
                        <a:rPr lang="en-GB" sz="1800" b="0" i="0" u="none" strike="noStrike" dirty="0">
                          <a:solidFill>
                            <a:srgbClr val="000000"/>
                          </a:solidFill>
                          <a:effectLst/>
                          <a:latin typeface="+mn-lt"/>
                        </a:rPr>
                        <a:t>2. A situation in which there is no fairness, justice, or equality in the treatment of a person or persons.</a:t>
                      </a:r>
                      <a:r>
                        <a:rPr lang="en-GB" sz="1800" b="0" i="0" dirty="0">
                          <a:solidFill>
                            <a:srgbClr val="000000"/>
                          </a:solidFill>
                          <a:effectLst/>
                          <a:latin typeface="+mn-lt"/>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800" dirty="0">
                          <a:solidFill>
                            <a:schemeClr val="tx1"/>
                          </a:solidFill>
                          <a:latin typeface="+mn-lt"/>
                        </a:rPr>
                        <a:t>Injustice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61674804"/>
                  </a:ext>
                </a:extLst>
              </a:tr>
              <a:tr h="520197">
                <a:tc>
                  <a:txBody>
                    <a:bodyPr/>
                    <a:lstStyle/>
                    <a:p>
                      <a:pPr algn="l" rtl="0" fontAlgn="base">
                        <a:lnSpc>
                          <a:spcPct val="100000"/>
                        </a:lnSpc>
                        <a:buNone/>
                      </a:pPr>
                      <a:r>
                        <a:rPr lang="en-GB" sz="1800" b="0" i="0" dirty="0">
                          <a:solidFill>
                            <a:srgbClr val="000000"/>
                          </a:solidFill>
                          <a:effectLst/>
                          <a:latin typeface="+mn-lt"/>
                        </a:rPr>
                        <a:t>3. A change to society intended to make it better.​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800" dirty="0">
                          <a:solidFill>
                            <a:schemeClr val="tx1"/>
                          </a:solidFill>
                          <a:latin typeface="+mn-lt"/>
                        </a:rPr>
                        <a:t>Social Reform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18941284"/>
                  </a:ext>
                </a:extLst>
              </a:tr>
              <a:tr h="520197">
                <a:tc>
                  <a:txBody>
                    <a:bodyPr/>
                    <a:lstStyle/>
                    <a:p>
                      <a:pPr algn="l" rtl="0" fontAlgn="base">
                        <a:lnSpc>
                          <a:spcPct val="100000"/>
                        </a:lnSpc>
                        <a:buNone/>
                      </a:pPr>
                      <a:r>
                        <a:rPr lang="en-GB" sz="1800" b="0" i="0" dirty="0">
                          <a:solidFill>
                            <a:srgbClr val="000000"/>
                          </a:solidFill>
                          <a:effectLst/>
                          <a:latin typeface="+mn-lt"/>
                        </a:rPr>
                        <a:t>4. The action of establishing something as a convention or norm in an organization or culture​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800" dirty="0">
                          <a:solidFill>
                            <a:schemeClr val="tx1"/>
                          </a:solidFill>
                          <a:latin typeface="+mn-lt"/>
                        </a:rPr>
                        <a:t>Institutionalisation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46591637"/>
                  </a:ext>
                </a:extLst>
              </a:tr>
              <a:tr h="520197">
                <a:tc>
                  <a:txBody>
                    <a:bodyPr/>
                    <a:lstStyle/>
                    <a:p>
                      <a:pPr algn="l" rtl="0" fontAlgn="base">
                        <a:lnSpc>
                          <a:spcPct val="100000"/>
                        </a:lnSpc>
                        <a:buNone/>
                      </a:pPr>
                      <a:r>
                        <a:rPr lang="en-GB" sz="1800" b="0" i="0" dirty="0">
                          <a:solidFill>
                            <a:srgbClr val="000000"/>
                          </a:solidFill>
                          <a:effectLst/>
                          <a:latin typeface="+mn-lt"/>
                        </a:rPr>
                        <a:t>5. Extreme poverty that is humiliating.​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800" dirty="0">
                          <a:solidFill>
                            <a:schemeClr val="tx1"/>
                          </a:solidFill>
                          <a:latin typeface="+mn-lt"/>
                        </a:rPr>
                        <a:t>Abject Poverty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92156383"/>
                  </a:ext>
                </a:extLst>
              </a:tr>
              <a:tr h="520197">
                <a:tc>
                  <a:txBody>
                    <a:bodyPr/>
                    <a:lstStyle/>
                    <a:p>
                      <a:pPr algn="l" rtl="0" fontAlgn="base">
                        <a:lnSpc>
                          <a:spcPct val="100000"/>
                        </a:lnSpc>
                        <a:buNone/>
                      </a:pPr>
                      <a:r>
                        <a:rPr lang="en-GB" sz="1800" b="0" i="0" dirty="0">
                          <a:solidFill>
                            <a:srgbClr val="000000"/>
                          </a:solidFill>
                          <a:effectLst/>
                          <a:latin typeface="+mn-lt"/>
                        </a:rPr>
                        <a:t>6. Events being already decided and out of a person’s control.​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800" dirty="0">
                          <a:solidFill>
                            <a:schemeClr val="tx1"/>
                          </a:solidFill>
                          <a:latin typeface="+mn-lt"/>
                        </a:rPr>
                        <a:t>Fate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44763253"/>
                  </a:ext>
                </a:extLst>
              </a:tr>
            </a:tbl>
          </a:graphicData>
        </a:graphic>
      </p:graphicFrame>
    </p:spTree>
    <p:extLst>
      <p:ext uri="{BB962C8B-B14F-4D97-AF65-F5344CB8AC3E}">
        <p14:creationId xmlns:p14="http://schemas.microsoft.com/office/powerpoint/2010/main" val="5497933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550B30-A345-DE5A-A716-6EBEBB4A49A4}"/>
            </a:ext>
          </a:extLst>
        </p:cNvPr>
        <p:cNvGrpSpPr/>
        <p:nvPr/>
      </p:nvGrpSpPr>
      <p:grpSpPr>
        <a:xfrm>
          <a:off x="0" y="0"/>
          <a:ext cx="0" cy="0"/>
          <a:chOff x="0" y="0"/>
          <a:chExt cx="0" cy="0"/>
        </a:xfrm>
      </p:grpSpPr>
      <p:pic>
        <p:nvPicPr>
          <p:cNvPr id="6" name="Picture 10" descr="C:\Users\joconnor\Desktop\Values logo\Untitled-5.2.jpg">
            <a:extLst>
              <a:ext uri="{FF2B5EF4-FFF2-40B4-BE49-F238E27FC236}">
                <a16:creationId xmlns:a16="http://schemas.microsoft.com/office/drawing/2014/main" id="{88FC9056-7821-7601-8EAB-0E184043FFB2}"/>
              </a:ext>
            </a:extLst>
          </p:cNvPr>
          <p:cNvPicPr>
            <a:picLocks noChangeAspect="1" noChangeArrowheads="1"/>
          </p:cNvPicPr>
          <p:nvPr/>
        </p:nvPicPr>
        <p:blipFill>
          <a:blip r:embed="rId2">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rcRect/>
          <a:stretch>
            <a:fillRect/>
          </a:stretch>
        </p:blipFill>
        <p:spPr bwMode="auto">
          <a:xfrm>
            <a:off x="196227" y="5713309"/>
            <a:ext cx="9593037" cy="6552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a:extLst>
              <a:ext uri="{FF2B5EF4-FFF2-40B4-BE49-F238E27FC236}">
                <a16:creationId xmlns:a16="http://schemas.microsoft.com/office/drawing/2014/main" id="{D6A8E131-9565-E6CD-947C-161C030ABCFA}"/>
              </a:ext>
            </a:extLst>
          </p:cNvPr>
          <p:cNvSpPr txBox="1"/>
          <p:nvPr/>
        </p:nvSpPr>
        <p:spPr>
          <a:xfrm>
            <a:off x="334591" y="221611"/>
            <a:ext cx="9231549" cy="6170728"/>
          </a:xfrm>
          <a:prstGeom prst="rect">
            <a:avLst/>
          </a:prstGeom>
          <a:noFill/>
          <a:ln w="76200"/>
        </p:spPr>
        <p:style>
          <a:lnRef idx="2">
            <a:schemeClr val="dk1"/>
          </a:lnRef>
          <a:fillRef idx="1">
            <a:schemeClr val="lt1"/>
          </a:fillRef>
          <a:effectRef idx="0">
            <a:schemeClr val="dk1"/>
          </a:effectRef>
          <a:fontRef idx="minor">
            <a:schemeClr val="dk1"/>
          </a:fontRef>
        </p:style>
        <p:txBody>
          <a:bodyPr wrap="square" rtlCol="0">
            <a:spAutoFit/>
          </a:bodyPr>
          <a:lstStyle/>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GB" sz="1463" dirty="0">
              <a:noFill/>
            </a:endParaRPr>
          </a:p>
        </p:txBody>
      </p:sp>
      <p:graphicFrame>
        <p:nvGraphicFramePr>
          <p:cNvPr id="2" name="Table 1">
            <a:extLst>
              <a:ext uri="{FF2B5EF4-FFF2-40B4-BE49-F238E27FC236}">
                <a16:creationId xmlns:a16="http://schemas.microsoft.com/office/drawing/2014/main" id="{7D9F42B5-FA6B-7742-44C6-61DBF1A5A71E}"/>
              </a:ext>
            </a:extLst>
          </p:cNvPr>
          <p:cNvGraphicFramePr>
            <a:graphicFrameLocks noGrp="1"/>
          </p:cNvGraphicFramePr>
          <p:nvPr>
            <p:extLst>
              <p:ext uri="{D42A27DB-BD31-4B8C-83A1-F6EECF244321}">
                <p14:modId xmlns:p14="http://schemas.microsoft.com/office/powerpoint/2010/main" val="2070357656"/>
              </p:ext>
            </p:extLst>
          </p:nvPr>
        </p:nvGraphicFramePr>
        <p:xfrm>
          <a:off x="415489" y="300573"/>
          <a:ext cx="9069751" cy="5412736"/>
        </p:xfrm>
        <a:graphic>
          <a:graphicData uri="http://schemas.openxmlformats.org/drawingml/2006/table">
            <a:tbl>
              <a:tblPr firstRow="1" bandRow="1">
                <a:tableStyleId>{5C22544A-7EE6-4342-B048-85BDC9FD1C3A}</a:tableStyleId>
              </a:tblPr>
              <a:tblGrid>
                <a:gridCol w="6800920">
                  <a:extLst>
                    <a:ext uri="{9D8B030D-6E8A-4147-A177-3AD203B41FA5}">
                      <a16:colId xmlns:a16="http://schemas.microsoft.com/office/drawing/2014/main" val="1030577317"/>
                    </a:ext>
                  </a:extLst>
                </a:gridCol>
                <a:gridCol w="2268831">
                  <a:extLst>
                    <a:ext uri="{9D8B030D-6E8A-4147-A177-3AD203B41FA5}">
                      <a16:colId xmlns:a16="http://schemas.microsoft.com/office/drawing/2014/main" val="4023291846"/>
                    </a:ext>
                  </a:extLst>
                </a:gridCol>
              </a:tblGrid>
              <a:tr h="392453">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3. Blood Brothers Edward Key quotations </a:t>
                      </a: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81735546"/>
                  </a:ext>
                </a:extLst>
              </a:tr>
              <a:tr h="345445">
                <a:tc>
                  <a:txBody>
                    <a:bodyPr/>
                    <a:lstStyle/>
                    <a:p>
                      <a:r>
                        <a:rPr lang="en-US" b="1" dirty="0">
                          <a:solidFill>
                            <a:schemeClr val="tx1"/>
                          </a:solidFill>
                        </a:rPr>
                        <a:t>Analysis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b="1" dirty="0">
                          <a:solidFill>
                            <a:schemeClr val="tx1"/>
                          </a:solidFill>
                        </a:rPr>
                        <a:t>Answer</a:t>
                      </a:r>
                      <a:endParaRPr lang="en-GB"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735028011"/>
                  </a:ext>
                </a:extLst>
              </a:tr>
              <a:tr h="1496930">
                <a:tc>
                  <a:txBody>
                    <a:bodyPr/>
                    <a:lstStyle/>
                    <a:p>
                      <a:r>
                        <a:rPr lang="en-US" sz="1400" kern="1200" dirty="0">
                          <a:solidFill>
                            <a:schemeClr val="dk1"/>
                          </a:solidFill>
                          <a:effectLst/>
                          <a:latin typeface="+mn-lt"/>
                          <a:ea typeface="+mn-ea"/>
                          <a:cs typeface="+mn-cs"/>
                        </a:rPr>
                        <a:t>Edward speaks in a tone of disbelief to highlight his ignorance. He is blind to the lack of opportunities others receive and his own privilege. (METHOD) A</a:t>
                      </a:r>
                      <a:r>
                        <a:rPr lang="en-GB" sz="1400" kern="1200" dirty="0">
                          <a:solidFill>
                            <a:schemeClr val="dk1"/>
                          </a:solidFill>
                          <a:effectLst/>
                          <a:latin typeface="+mn-lt"/>
                          <a:ea typeface="+mn-ea"/>
                          <a:cs typeface="+mn-cs"/>
                        </a:rPr>
                        <a:t> ‘dictionary’ is a symbol for education and is used to enhance our knowledge </a:t>
                      </a:r>
                      <a:r>
                        <a:rPr lang="en-US" sz="1400" kern="1200" dirty="0">
                          <a:solidFill>
                            <a:schemeClr val="dk1"/>
                          </a:solidFill>
                          <a:effectLst/>
                          <a:latin typeface="+mn-lt"/>
                          <a:ea typeface="+mn-ea"/>
                          <a:cs typeface="+mn-cs"/>
                        </a:rPr>
                        <a:t>(MEANING) </a:t>
                      </a:r>
                      <a:r>
                        <a:rPr lang="en-GB" sz="1400" kern="1200" dirty="0">
                          <a:solidFill>
                            <a:schemeClr val="dk1"/>
                          </a:solidFill>
                          <a:effectLst/>
                          <a:latin typeface="+mn-lt"/>
                          <a:ea typeface="+mn-ea"/>
                          <a:cs typeface="+mn-cs"/>
                        </a:rPr>
                        <a:t>, which we associate with education and future opportunities he is likely to gain (CONNOTATIONS). This creates the idea Edward, as a microcosm for the working class, is destined for a life of success due to the opportunities he receives from such a young age (IN THIS CONTEXT)</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600" dirty="0">
                          <a:solidFill>
                            <a:schemeClr val="tx1"/>
                          </a:solidFill>
                        </a:rPr>
                        <a:t>‘Don’t you know what a dictionary is?’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28721103"/>
                  </a:ext>
                </a:extLst>
              </a:tr>
              <a:tr h="1295420">
                <a:tc>
                  <a:txBody>
                    <a:bodyPr/>
                    <a:lstStyle/>
                    <a:p>
                      <a:r>
                        <a:rPr lang="en-GB" sz="1400" kern="1200" dirty="0">
                          <a:solidFill>
                            <a:schemeClr val="dk1"/>
                          </a:solidFill>
                          <a:effectLst/>
                          <a:latin typeface="+mn-lt"/>
                          <a:ea typeface="+mn-ea"/>
                          <a:cs typeface="+mn-cs"/>
                        </a:rPr>
                        <a:t>Edward’s teacher speaks in a casual tone, indicating that success is expected of Edward, which foreshadows Edward’s and the middle classes inevitable paths, as a result of their privilege. (METHOD) ‘Oxbridge’ is a combination of the two highest performing universities at the time. (MEANING) We associate them with success, opportunity and a bright future. (CONNOTATIONS) This foreshadows the idea of the middle class having their futures positively paved out for them. (IN THIS CONTEXT)</a:t>
                      </a:r>
                      <a:endParaRPr lang="en-GB"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600" dirty="0">
                          <a:solidFill>
                            <a:schemeClr val="tx1"/>
                          </a:solidFill>
                        </a:rPr>
                        <a:t>‘Talks of Oxbridge’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61674804"/>
                  </a:ext>
                </a:extLst>
              </a:tr>
              <a:tr h="1697963">
                <a:tc>
                  <a:txBody>
                    <a:bodyPr/>
                    <a:lstStyle/>
                    <a:p>
                      <a:r>
                        <a:rPr lang="en-GB" sz="1400" kern="1200" dirty="0">
                          <a:solidFill>
                            <a:schemeClr val="dk1"/>
                          </a:solidFill>
                          <a:effectLst/>
                          <a:latin typeface="+mn-lt"/>
                          <a:ea typeface="+mn-ea"/>
                          <a:cs typeface="+mn-cs"/>
                        </a:rPr>
                        <a:t>Edward is characterised as ignorant here and oblivious to the issue of poverty. (METHOD) The question has connotations of confusion but also disregard. (CONNOTATIONS) This creates the idea of widespread ignorance throughout the middle class and highlights a wider societal issue, that the middle class are ignorant towards, or lack  care towards the struggles those in the working class face. This lack of understanding reinforces the class divide and solidifies resentment between different classes. (IN THIS CONTEXT).</a:t>
                      </a:r>
                      <a:endParaRPr lang="en-GB"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600" dirty="0">
                          <a:solidFill>
                            <a:schemeClr val="tx1"/>
                          </a:solidFill>
                        </a:rPr>
                        <a:t>‘Why’s a job so important?’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18941284"/>
                  </a:ext>
                </a:extLst>
              </a:tr>
            </a:tbl>
          </a:graphicData>
        </a:graphic>
      </p:graphicFrame>
    </p:spTree>
    <p:extLst>
      <p:ext uri="{BB962C8B-B14F-4D97-AF65-F5344CB8AC3E}">
        <p14:creationId xmlns:p14="http://schemas.microsoft.com/office/powerpoint/2010/main" val="42653278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AFB700-B4DE-867E-AC19-2AF6F69F0C71}"/>
            </a:ext>
          </a:extLst>
        </p:cNvPr>
        <p:cNvGrpSpPr/>
        <p:nvPr/>
      </p:nvGrpSpPr>
      <p:grpSpPr>
        <a:xfrm>
          <a:off x="0" y="0"/>
          <a:ext cx="0" cy="0"/>
          <a:chOff x="0" y="0"/>
          <a:chExt cx="0" cy="0"/>
        </a:xfrm>
      </p:grpSpPr>
      <p:pic>
        <p:nvPicPr>
          <p:cNvPr id="6" name="Picture 10" descr="C:\Users\joconnor\Desktop\Values logo\Untitled-5.2.jpg">
            <a:extLst>
              <a:ext uri="{FF2B5EF4-FFF2-40B4-BE49-F238E27FC236}">
                <a16:creationId xmlns:a16="http://schemas.microsoft.com/office/drawing/2014/main" id="{2ABF9CAD-C89E-3F39-3CB8-CC7DA731F591}"/>
              </a:ext>
            </a:extLst>
          </p:cNvPr>
          <p:cNvPicPr>
            <a:picLocks noChangeAspect="1" noChangeArrowheads="1"/>
          </p:cNvPicPr>
          <p:nvPr/>
        </p:nvPicPr>
        <p:blipFill>
          <a:blip r:embed="rId2">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rcRect/>
          <a:stretch>
            <a:fillRect/>
          </a:stretch>
        </p:blipFill>
        <p:spPr bwMode="auto">
          <a:xfrm>
            <a:off x="196227" y="5713309"/>
            <a:ext cx="9593037" cy="6552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a:extLst>
              <a:ext uri="{FF2B5EF4-FFF2-40B4-BE49-F238E27FC236}">
                <a16:creationId xmlns:a16="http://schemas.microsoft.com/office/drawing/2014/main" id="{8C3A959E-5AC4-D3F7-B306-44C9D146F6BF}"/>
              </a:ext>
            </a:extLst>
          </p:cNvPr>
          <p:cNvSpPr txBox="1"/>
          <p:nvPr/>
        </p:nvSpPr>
        <p:spPr>
          <a:xfrm>
            <a:off x="334591" y="221611"/>
            <a:ext cx="9231549" cy="6170728"/>
          </a:xfrm>
          <a:prstGeom prst="rect">
            <a:avLst/>
          </a:prstGeom>
          <a:noFill/>
          <a:ln w="76200"/>
        </p:spPr>
        <p:style>
          <a:lnRef idx="2">
            <a:schemeClr val="dk1"/>
          </a:lnRef>
          <a:fillRef idx="1">
            <a:schemeClr val="lt1"/>
          </a:fillRef>
          <a:effectRef idx="0">
            <a:schemeClr val="dk1"/>
          </a:effectRef>
          <a:fontRef idx="minor">
            <a:schemeClr val="dk1"/>
          </a:fontRef>
        </p:style>
        <p:txBody>
          <a:bodyPr wrap="square" rtlCol="0">
            <a:spAutoFit/>
          </a:bodyPr>
          <a:lstStyle/>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GB" sz="1463" dirty="0">
              <a:noFill/>
            </a:endParaRPr>
          </a:p>
        </p:txBody>
      </p:sp>
      <p:graphicFrame>
        <p:nvGraphicFramePr>
          <p:cNvPr id="2" name="Table 1">
            <a:extLst>
              <a:ext uri="{FF2B5EF4-FFF2-40B4-BE49-F238E27FC236}">
                <a16:creationId xmlns:a16="http://schemas.microsoft.com/office/drawing/2014/main" id="{45AE33F7-3BAC-5328-7545-76E9604B7C56}"/>
              </a:ext>
            </a:extLst>
          </p:cNvPr>
          <p:cNvGraphicFramePr>
            <a:graphicFrameLocks noGrp="1"/>
          </p:cNvGraphicFramePr>
          <p:nvPr>
            <p:extLst>
              <p:ext uri="{D42A27DB-BD31-4B8C-83A1-F6EECF244321}">
                <p14:modId xmlns:p14="http://schemas.microsoft.com/office/powerpoint/2010/main" val="2593352584"/>
              </p:ext>
            </p:extLst>
          </p:nvPr>
        </p:nvGraphicFramePr>
        <p:xfrm>
          <a:off x="415489" y="313052"/>
          <a:ext cx="9069751" cy="5686125"/>
        </p:xfrm>
        <a:graphic>
          <a:graphicData uri="http://schemas.openxmlformats.org/drawingml/2006/table">
            <a:tbl>
              <a:tblPr firstRow="1" bandRow="1">
                <a:tableStyleId>{5C22544A-7EE6-4342-B048-85BDC9FD1C3A}</a:tableStyleId>
              </a:tblPr>
              <a:tblGrid>
                <a:gridCol w="6800920">
                  <a:extLst>
                    <a:ext uri="{9D8B030D-6E8A-4147-A177-3AD203B41FA5}">
                      <a16:colId xmlns:a16="http://schemas.microsoft.com/office/drawing/2014/main" val="1030577317"/>
                    </a:ext>
                  </a:extLst>
                </a:gridCol>
                <a:gridCol w="2268831">
                  <a:extLst>
                    <a:ext uri="{9D8B030D-6E8A-4147-A177-3AD203B41FA5}">
                      <a16:colId xmlns:a16="http://schemas.microsoft.com/office/drawing/2014/main" val="4023291846"/>
                    </a:ext>
                  </a:extLst>
                </a:gridCol>
              </a:tblGrid>
              <a:tr h="499245">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3. Blood Brothers Mickey Key quotations </a:t>
                      </a: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81735546"/>
                  </a:ext>
                </a:extLst>
              </a:tr>
              <a:tr h="432000">
                <a:tc>
                  <a:txBody>
                    <a:bodyPr/>
                    <a:lstStyle/>
                    <a:p>
                      <a:r>
                        <a:rPr lang="en-US" b="1" dirty="0">
                          <a:solidFill>
                            <a:schemeClr val="tx1"/>
                          </a:solidFill>
                        </a:rPr>
                        <a:t>Analysis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b="1" dirty="0">
                          <a:solidFill>
                            <a:schemeClr val="tx1"/>
                          </a:solidFill>
                        </a:rPr>
                        <a:t>Answer</a:t>
                      </a:r>
                      <a:endParaRPr lang="en-GB"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35028011"/>
                  </a:ext>
                </a:extLst>
              </a:tr>
              <a:tr h="432000">
                <a:tc>
                  <a:txBody>
                    <a:bodyPr/>
                    <a:lstStyle/>
                    <a:p>
                      <a:r>
                        <a:rPr lang="en-US" sz="1400" kern="1200" dirty="0">
                          <a:solidFill>
                            <a:schemeClr val="dk1"/>
                          </a:solidFill>
                          <a:effectLst/>
                          <a:latin typeface="+mn-lt"/>
                          <a:ea typeface="+mn-ea"/>
                          <a:cs typeface="+mn-cs"/>
                        </a:rPr>
                        <a:t>Mickey is juxtaposed against Edward, and speaks in a tone of embarrassment to highlight his abject poverty. (METHOD) </a:t>
                      </a:r>
                      <a:r>
                        <a:rPr lang="en-GB" sz="1400" kern="1200" dirty="0">
                          <a:solidFill>
                            <a:schemeClr val="dk1"/>
                          </a:solidFill>
                          <a:effectLst/>
                          <a:latin typeface="+mn-lt"/>
                          <a:ea typeface="+mn-ea"/>
                          <a:cs typeface="+mn-cs"/>
                        </a:rPr>
                        <a:t>This means that he is unaware of what a dictionary is </a:t>
                      </a:r>
                      <a:r>
                        <a:rPr lang="en-US" sz="1400" kern="1200" dirty="0">
                          <a:solidFill>
                            <a:schemeClr val="dk1"/>
                          </a:solidFill>
                          <a:effectLst/>
                          <a:latin typeface="+mn-lt"/>
                          <a:ea typeface="+mn-ea"/>
                          <a:cs typeface="+mn-cs"/>
                        </a:rPr>
                        <a:t>(MEANING)</a:t>
                      </a:r>
                      <a:r>
                        <a:rPr lang="en-GB" sz="1400" kern="1200" dirty="0">
                          <a:solidFill>
                            <a:schemeClr val="dk1"/>
                          </a:solidFill>
                          <a:effectLst/>
                          <a:latin typeface="+mn-lt"/>
                          <a:ea typeface="+mn-ea"/>
                          <a:cs typeface="+mn-cs"/>
                        </a:rPr>
                        <a:t> which has connotations of a lack of knowledge and lack of opportunities.(CONNOTATIONS). This creates the idea that Mickey, a microcosm for the working class, has not received the same opportunities as Edward has in education and early life, highlighting that education is not a priority and not valued in the working class. This forbodes Mickey and the working classes future of failure and desperation. (IN THIS CONTEXT)</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600" dirty="0">
                          <a:solidFill>
                            <a:schemeClr val="tx1"/>
                          </a:solidFill>
                        </a:rPr>
                        <a:t>‘it’s a thingy’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28721103"/>
                  </a:ext>
                </a:extLst>
              </a:tr>
              <a:tr h="24840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kern="1200" dirty="0">
                          <a:solidFill>
                            <a:schemeClr val="dk1"/>
                          </a:solidFill>
                          <a:effectLst/>
                          <a:latin typeface="+mn-lt"/>
                          <a:ea typeface="+mn-ea"/>
                          <a:cs typeface="+mn-cs"/>
                        </a:rPr>
                        <a:t>Mickey speaks in a tone of apathy, (METHOD) meaning he is dismissive of his education. (MEANING) It has connotations of being disengaged and not seeing the value of school. (CONNOTATIONS) This creates the idea that he is ignorant to the importance of education as he throws away any slight opportunity he had, therefore sealing his fate of failure later in life. It forebodes a life of desperation and struggle, as he is stuck in a cycle of abject poverty. (IN THIS CONTEXT)</a:t>
                      </a:r>
                      <a:endParaRPr lang="en-GB"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600" dirty="0">
                          <a:solidFill>
                            <a:schemeClr val="tx1"/>
                          </a:solidFill>
                        </a:rPr>
                        <a:t>‘Yeah </a:t>
                      </a:r>
                      <a:r>
                        <a:rPr lang="en-GB" sz="1600" dirty="0" err="1">
                          <a:solidFill>
                            <a:schemeClr val="tx1"/>
                          </a:solidFill>
                        </a:rPr>
                        <a:t>yeah</a:t>
                      </a:r>
                      <a:r>
                        <a:rPr lang="en-GB" sz="1600" dirty="0">
                          <a:solidFill>
                            <a:schemeClr val="tx1"/>
                          </a:solidFill>
                        </a:rPr>
                        <a:t>, it’ll really help me get a job’</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61674804"/>
                  </a:ext>
                </a:extLst>
              </a:tr>
              <a:tr h="432000">
                <a:tc>
                  <a:txBody>
                    <a:bodyPr/>
                    <a:lstStyle/>
                    <a:p>
                      <a:r>
                        <a:rPr lang="en-GB" sz="1400" kern="1200" dirty="0">
                          <a:solidFill>
                            <a:schemeClr val="dk1"/>
                          </a:solidFill>
                          <a:effectLst/>
                          <a:latin typeface="+mn-lt"/>
                          <a:ea typeface="+mn-ea"/>
                          <a:cs typeface="+mn-cs"/>
                        </a:rPr>
                        <a:t>Mickey is characterised as utterly desperate. (METHOD) ‘Crawl’ which means to be on all fours, (MEANING) connotes begging and pleading.(CONNOTATIONS) This creates the idea that Mickey is a slave to poverty, and that he is trapped by a failed system. It highlights that working class are willing to do anything in order to survive but are limited due to the unfair class system in place. Clearly, there is a need for a social reform to get rid of the negative hierarchy of social class and provide equality for all. (IN THIS CONTEXT)</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600" dirty="0">
                          <a:solidFill>
                            <a:schemeClr val="tx1"/>
                          </a:solidFill>
                        </a:rPr>
                        <a:t>‘I’d crawl back to that job for half the pay and double the hours’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18941284"/>
                  </a:ext>
                </a:extLst>
              </a:tr>
            </a:tbl>
          </a:graphicData>
        </a:graphic>
      </p:graphicFrame>
    </p:spTree>
    <p:extLst>
      <p:ext uri="{BB962C8B-B14F-4D97-AF65-F5344CB8AC3E}">
        <p14:creationId xmlns:p14="http://schemas.microsoft.com/office/powerpoint/2010/main" val="22391638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5F652D-0B71-20B9-E914-C3F4396A61FF}"/>
            </a:ext>
          </a:extLst>
        </p:cNvPr>
        <p:cNvGrpSpPr/>
        <p:nvPr/>
      </p:nvGrpSpPr>
      <p:grpSpPr>
        <a:xfrm>
          <a:off x="0" y="0"/>
          <a:ext cx="0" cy="0"/>
          <a:chOff x="0" y="0"/>
          <a:chExt cx="0" cy="0"/>
        </a:xfrm>
      </p:grpSpPr>
      <p:pic>
        <p:nvPicPr>
          <p:cNvPr id="6" name="Picture 10" descr="C:\Users\joconnor\Desktop\Values logo\Untitled-5.2.jpg">
            <a:extLst>
              <a:ext uri="{FF2B5EF4-FFF2-40B4-BE49-F238E27FC236}">
                <a16:creationId xmlns:a16="http://schemas.microsoft.com/office/drawing/2014/main" id="{33BFF10A-30C1-AF2F-9CE1-DD6AA1341B18}"/>
              </a:ext>
            </a:extLst>
          </p:cNvPr>
          <p:cNvPicPr>
            <a:picLocks noChangeAspect="1" noChangeArrowheads="1"/>
          </p:cNvPicPr>
          <p:nvPr/>
        </p:nvPicPr>
        <p:blipFill>
          <a:blip r:embed="rId2">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rcRect/>
          <a:stretch>
            <a:fillRect/>
          </a:stretch>
        </p:blipFill>
        <p:spPr bwMode="auto">
          <a:xfrm>
            <a:off x="196227" y="5713309"/>
            <a:ext cx="9593037" cy="6552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a:extLst>
              <a:ext uri="{FF2B5EF4-FFF2-40B4-BE49-F238E27FC236}">
                <a16:creationId xmlns:a16="http://schemas.microsoft.com/office/drawing/2014/main" id="{600D16EC-D501-9E67-16C6-C8AF14892A4D}"/>
              </a:ext>
            </a:extLst>
          </p:cNvPr>
          <p:cNvSpPr txBox="1"/>
          <p:nvPr/>
        </p:nvSpPr>
        <p:spPr>
          <a:xfrm>
            <a:off x="334591" y="221611"/>
            <a:ext cx="9231549" cy="6170728"/>
          </a:xfrm>
          <a:prstGeom prst="rect">
            <a:avLst/>
          </a:prstGeom>
          <a:solidFill>
            <a:schemeClr val="bg1"/>
          </a:solidFill>
          <a:ln w="76200"/>
        </p:spPr>
        <p:style>
          <a:lnRef idx="2">
            <a:schemeClr val="dk1"/>
          </a:lnRef>
          <a:fillRef idx="1">
            <a:schemeClr val="lt1"/>
          </a:fillRef>
          <a:effectRef idx="0">
            <a:schemeClr val="dk1"/>
          </a:effectRef>
          <a:fontRef idx="minor">
            <a:schemeClr val="dk1"/>
          </a:fontRef>
        </p:style>
        <p:txBody>
          <a:bodyPr wrap="square" rtlCol="0">
            <a:spAutoFit/>
          </a:bodyPr>
          <a:lstStyle/>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GB" sz="1463" dirty="0">
              <a:noFill/>
            </a:endParaRPr>
          </a:p>
        </p:txBody>
      </p:sp>
      <p:graphicFrame>
        <p:nvGraphicFramePr>
          <p:cNvPr id="2" name="Table 1">
            <a:extLst>
              <a:ext uri="{FF2B5EF4-FFF2-40B4-BE49-F238E27FC236}">
                <a16:creationId xmlns:a16="http://schemas.microsoft.com/office/drawing/2014/main" id="{239EE5D3-37F2-85A4-CC39-A7D4ECE453B1}"/>
              </a:ext>
            </a:extLst>
          </p:cNvPr>
          <p:cNvGraphicFramePr>
            <a:graphicFrameLocks noGrp="1"/>
          </p:cNvGraphicFramePr>
          <p:nvPr>
            <p:extLst>
              <p:ext uri="{D42A27DB-BD31-4B8C-83A1-F6EECF244321}">
                <p14:modId xmlns:p14="http://schemas.microsoft.com/office/powerpoint/2010/main" val="823041123"/>
              </p:ext>
            </p:extLst>
          </p:nvPr>
        </p:nvGraphicFramePr>
        <p:xfrm>
          <a:off x="415489" y="313052"/>
          <a:ext cx="9069751" cy="5684195"/>
        </p:xfrm>
        <a:graphic>
          <a:graphicData uri="http://schemas.openxmlformats.org/drawingml/2006/table">
            <a:tbl>
              <a:tblPr firstRow="1" bandRow="1">
                <a:tableStyleId>{5C22544A-7EE6-4342-B048-85BDC9FD1C3A}</a:tableStyleId>
              </a:tblPr>
              <a:tblGrid>
                <a:gridCol w="6538204">
                  <a:extLst>
                    <a:ext uri="{9D8B030D-6E8A-4147-A177-3AD203B41FA5}">
                      <a16:colId xmlns:a16="http://schemas.microsoft.com/office/drawing/2014/main" val="1030577317"/>
                    </a:ext>
                  </a:extLst>
                </a:gridCol>
                <a:gridCol w="2531547">
                  <a:extLst>
                    <a:ext uri="{9D8B030D-6E8A-4147-A177-3AD203B41FA5}">
                      <a16:colId xmlns:a16="http://schemas.microsoft.com/office/drawing/2014/main" val="4023291846"/>
                    </a:ext>
                  </a:extLst>
                </a:gridCol>
              </a:tblGrid>
              <a:tr h="499245">
                <a:tc gridSpan="2">
                  <a:txBody>
                    <a:bodyPr/>
                    <a:lstStyle/>
                    <a:p>
                      <a:pPr algn="ctr"/>
                      <a:r>
                        <a:rPr lang="en-US" dirty="0">
                          <a:solidFill>
                            <a:schemeClr val="tx1"/>
                          </a:solidFill>
                        </a:rPr>
                        <a:t>4. Anthology Poetry Vocabulary</a:t>
                      </a: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81735546"/>
                  </a:ext>
                </a:extLst>
              </a:tr>
              <a:tr h="432000">
                <a:tc>
                  <a:txBody>
                    <a:bodyPr/>
                    <a:lstStyle/>
                    <a:p>
                      <a:r>
                        <a:rPr lang="en-US" b="1" dirty="0">
                          <a:solidFill>
                            <a:schemeClr val="tx1"/>
                          </a:solidFill>
                        </a:rPr>
                        <a:t>Definitions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b="1" dirty="0">
                          <a:solidFill>
                            <a:schemeClr val="tx1"/>
                          </a:solidFill>
                        </a:rPr>
                        <a:t>Answer</a:t>
                      </a:r>
                      <a:endParaRPr lang="en-GB"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735028011"/>
                  </a:ext>
                </a:extLst>
              </a:tr>
              <a:tr h="432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dirty="0">
                          <a:solidFill>
                            <a:schemeClr val="tx1"/>
                          </a:solidFill>
                          <a:latin typeface="+mn-lt"/>
                          <a:ea typeface="+mn-ea"/>
                          <a:cs typeface="+mn-cs"/>
                        </a:rPr>
                        <a:t>1. An emotional response to a terrible event like an accident, crime, or natural disaster. Reactions such as shock and denial are typical.</a:t>
                      </a: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l">
                        <a:lnSpc>
                          <a:spcPct val="107000"/>
                        </a:lnSpc>
                        <a:spcAft>
                          <a:spcPts val="0"/>
                        </a:spcAft>
                        <a:buFont typeface="+mj-lt"/>
                        <a:buNone/>
                      </a:pPr>
                      <a:r>
                        <a:rPr lang="en-GB" sz="1600" b="0" i="0" u="none" strike="noStrike" kern="1200" dirty="0">
                          <a:solidFill>
                            <a:schemeClr val="tx1"/>
                          </a:solidFill>
                          <a:effectLst/>
                          <a:latin typeface="+mn-lt"/>
                          <a:ea typeface="+mn-ea"/>
                          <a:cs typeface="+mn-cs"/>
                        </a:rPr>
                        <a:t>Tra</a:t>
                      </a:r>
                      <a:r>
                        <a:rPr lang="en-GB" sz="1600" b="0" kern="1200" dirty="0">
                          <a:solidFill>
                            <a:schemeClr val="tx1"/>
                          </a:solidFill>
                          <a:latin typeface="+mn-lt"/>
                          <a:ea typeface="+mn-ea"/>
                          <a:cs typeface="+mn-cs"/>
                        </a:rPr>
                        <a:t>uma</a:t>
                      </a:r>
                      <a:endParaRPr lang="en-GB" sz="1600" b="0" u="none" dirty="0">
                        <a:solidFill>
                          <a:schemeClr val="tx1"/>
                        </a:solidFill>
                        <a:effectLst/>
                        <a:latin typeface="+mn-lt"/>
                        <a:ea typeface="Calibri" panose="020F0502020204030204" pitchFamily="34" charset="0"/>
                        <a:cs typeface="Times New Roman" panose="02020603050405020304" pitchFamily="18" charset="0"/>
                      </a:endParaRPr>
                    </a:p>
                  </a:txBody>
                  <a:tcPr marL="68087" marR="68087" marT="34044" marB="3404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28721103"/>
                  </a:ext>
                </a:extLst>
              </a:tr>
              <a:tr h="432000">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GB" sz="1600" i="0" u="none" strike="noStrike" kern="1200" dirty="0">
                          <a:solidFill>
                            <a:schemeClr val="tx1"/>
                          </a:solidFill>
                          <a:effectLst/>
                          <a:latin typeface="+mn-lt"/>
                          <a:ea typeface="+mn-ea"/>
                          <a:cs typeface="+mn-cs"/>
                        </a:rPr>
                        <a:t>2. A serious disagreement; </a:t>
                      </a:r>
                      <a:r>
                        <a:rPr lang="en-GB" sz="1600" kern="1200" dirty="0">
                          <a:solidFill>
                            <a:schemeClr val="tx1"/>
                          </a:solidFill>
                          <a:latin typeface="+mn-lt"/>
                          <a:ea typeface="+mn-ea"/>
                          <a:cs typeface="+mn-cs"/>
                        </a:rPr>
                        <a:t>a </a:t>
                      </a:r>
                      <a:r>
                        <a:rPr lang="en-GB" sz="1600" i="0" u="none" strike="noStrike" kern="1200" dirty="0">
                          <a:solidFill>
                            <a:schemeClr val="tx1"/>
                          </a:solidFill>
                          <a:effectLst/>
                          <a:latin typeface="+mn-lt"/>
                          <a:ea typeface="+mn-ea"/>
                          <a:cs typeface="+mn-cs"/>
                        </a:rPr>
                        <a:t>struggle between two or more sides</a:t>
                      </a: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l">
                        <a:lnSpc>
                          <a:spcPct val="107000"/>
                        </a:lnSpc>
                        <a:spcAft>
                          <a:spcPts val="0"/>
                        </a:spcAft>
                        <a:buFont typeface="+mj-lt"/>
                        <a:buNone/>
                      </a:pPr>
                      <a:r>
                        <a:rPr lang="en-US" sz="1600" b="0" i="0" u="none" strike="noStrike" kern="1200" dirty="0">
                          <a:solidFill>
                            <a:schemeClr val="tx1"/>
                          </a:solidFill>
                          <a:effectLst/>
                          <a:latin typeface="+mn-lt"/>
                          <a:ea typeface="+mn-ea"/>
                          <a:cs typeface="+mn-cs"/>
                        </a:rPr>
                        <a:t>Conflict </a:t>
                      </a:r>
                      <a:endParaRPr lang="en-GB" sz="1600" b="0" u="none" dirty="0">
                        <a:solidFill>
                          <a:schemeClr val="tx1"/>
                        </a:solidFill>
                        <a:effectLst/>
                        <a:latin typeface="+mn-lt"/>
                        <a:ea typeface="Calibri" panose="020F0502020204030204" pitchFamily="34" charset="0"/>
                        <a:cs typeface="Times New Roman" panose="02020603050405020304" pitchFamily="18" charset="0"/>
                      </a:endParaRPr>
                    </a:p>
                  </a:txBody>
                  <a:tcPr marL="68087" marR="68087" marT="34044" marB="3404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61674804"/>
                  </a:ext>
                </a:extLst>
              </a:tr>
              <a:tr h="432000">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GB" sz="1600" kern="1200" dirty="0">
                          <a:solidFill>
                            <a:schemeClr val="tx1"/>
                          </a:solidFill>
                          <a:latin typeface="+mn-lt"/>
                          <a:ea typeface="+mn-ea"/>
                          <a:cs typeface="+mn-cs"/>
                        </a:rPr>
                        <a:t>3. A person looked to by others as an example to be imitated</a:t>
                      </a: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l">
                        <a:lnSpc>
                          <a:spcPct val="107000"/>
                        </a:lnSpc>
                        <a:spcAft>
                          <a:spcPts val="0"/>
                        </a:spcAft>
                        <a:buFont typeface="+mj-lt"/>
                        <a:buNone/>
                      </a:pPr>
                      <a:r>
                        <a:rPr lang="en-GB" sz="1600" b="0" i="0" u="none" strike="noStrike" kern="1200" dirty="0">
                          <a:solidFill>
                            <a:schemeClr val="tx1"/>
                          </a:solidFill>
                          <a:effectLst/>
                          <a:latin typeface="+mn-lt"/>
                          <a:ea typeface="+mn-ea"/>
                          <a:cs typeface="+mn-cs"/>
                        </a:rPr>
                        <a:t>Role models</a:t>
                      </a:r>
                      <a:r>
                        <a:rPr lang="en-GB" sz="1600" b="0" kern="1200" dirty="0">
                          <a:solidFill>
                            <a:schemeClr val="tx1"/>
                          </a:solidFill>
                          <a:latin typeface="+mn-lt"/>
                          <a:ea typeface="+mn-ea"/>
                          <a:cs typeface="+mn-cs"/>
                        </a:rPr>
                        <a:t> </a:t>
                      </a:r>
                      <a:endParaRPr lang="en-GB" sz="1600" b="0" u="none" dirty="0">
                        <a:solidFill>
                          <a:schemeClr val="tx1"/>
                        </a:solidFill>
                        <a:effectLst/>
                        <a:latin typeface="+mn-lt"/>
                        <a:ea typeface="Calibri" panose="020F0502020204030204" pitchFamily="34"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18941284"/>
                  </a:ext>
                </a:extLst>
              </a:tr>
              <a:tr h="432000">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en-GB" sz="1600" dirty="0">
                          <a:solidFill>
                            <a:schemeClr val="tx1"/>
                          </a:solidFill>
                          <a:latin typeface="+mn-lt"/>
                        </a:rPr>
                        <a:t>4. The act of being a traitor, being disloyal</a:t>
                      </a: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l">
                        <a:lnSpc>
                          <a:spcPct val="107000"/>
                        </a:lnSpc>
                        <a:spcAft>
                          <a:spcPts val="0"/>
                        </a:spcAft>
                        <a:buFont typeface="+mj-lt"/>
                        <a:buNone/>
                      </a:pPr>
                      <a:r>
                        <a:rPr lang="en-US" sz="1600" b="0" kern="1200" dirty="0">
                          <a:solidFill>
                            <a:schemeClr val="tx1"/>
                          </a:solidFill>
                          <a:latin typeface="+mn-lt"/>
                          <a:ea typeface="+mn-ea"/>
                          <a:cs typeface="+mn-cs"/>
                        </a:rPr>
                        <a:t>Betrayal</a:t>
                      </a:r>
                      <a:endParaRPr lang="en-GB" sz="1600" b="0" u="none" dirty="0">
                        <a:solidFill>
                          <a:schemeClr val="tx1"/>
                        </a:solidFill>
                        <a:effectLst/>
                        <a:latin typeface="+mn-lt"/>
                        <a:ea typeface="Calibri" panose="020F0502020204030204" pitchFamily="34"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46591637"/>
                  </a:ext>
                </a:extLst>
              </a:tr>
              <a:tr h="432000">
                <a:tc>
                  <a:txBody>
                    <a:bodyPr/>
                    <a:lstStyle/>
                    <a:p>
                      <a:pPr marL="15240" marR="0" lvl="0" indent="0" algn="l" defTabSz="914400" rtl="0" eaLnBrk="1" fontAlgn="auto" latinLnBrk="0" hangingPunct="1">
                        <a:lnSpc>
                          <a:spcPct val="107000"/>
                        </a:lnSpc>
                        <a:spcBef>
                          <a:spcPts val="0"/>
                        </a:spcBef>
                        <a:spcAft>
                          <a:spcPts val="0"/>
                        </a:spcAft>
                        <a:buClrTx/>
                        <a:buSzTx/>
                        <a:buFontTx/>
                        <a:buNone/>
                        <a:tabLst/>
                        <a:defRPr/>
                      </a:pPr>
                      <a:r>
                        <a:rPr lang="en-US" sz="1600" dirty="0">
                          <a:solidFill>
                            <a:schemeClr val="tx1"/>
                          </a:solidFill>
                          <a:latin typeface="+mn-lt"/>
                        </a:rPr>
                        <a:t>5. A</a:t>
                      </a:r>
                      <a:r>
                        <a:rPr kumimoji="0" lang="en-US" sz="1600" i="0" u="none" strike="noStrike" kern="1200" cap="none" spc="0" normalizeH="0" baseline="0" noProof="0" dirty="0">
                          <a:ln>
                            <a:noFill/>
                          </a:ln>
                          <a:solidFill>
                            <a:schemeClr val="tx1"/>
                          </a:solidFill>
                          <a:effectLst/>
                          <a:uLnTx/>
                          <a:uFillTx/>
                          <a:latin typeface="+mn-lt"/>
                          <a:ea typeface="+mn-ea"/>
                          <a:cs typeface="Arial" panose="020B0604020202020204" pitchFamily="34" charset="0"/>
                        </a:rPr>
                        <a:t> group of words that are related in meaning, used to create a specific theme or tone</a:t>
                      </a:r>
                      <a:r>
                        <a:rPr lang="en-GB" sz="1600" b="0" i="0" u="none" strike="noStrike" kern="1200" dirty="0">
                          <a:solidFill>
                            <a:schemeClr val="tx1"/>
                          </a:solidFill>
                          <a:effectLst/>
                          <a:latin typeface="+mn-lt"/>
                          <a:ea typeface="+mn-ea"/>
                          <a:cs typeface="+mn-cs"/>
                        </a:rPr>
                        <a:t>​</a:t>
                      </a:r>
                      <a:endParaRPr lang="en-GB" sz="1600" kern="1200" dirty="0">
                        <a:solidFill>
                          <a:schemeClr val="tx1"/>
                        </a:solidFill>
                        <a:latin typeface="+mn-lt"/>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7000"/>
                        </a:lnSpc>
                        <a:spcAft>
                          <a:spcPts val="0"/>
                        </a:spcAft>
                      </a:pPr>
                      <a:r>
                        <a:rPr lang="en-GB" sz="1600" b="0" i="0" u="none" strike="noStrike" kern="1200" dirty="0">
                          <a:solidFill>
                            <a:schemeClr val="tx1"/>
                          </a:solidFill>
                          <a:effectLst/>
                          <a:latin typeface="+mn-lt"/>
                          <a:ea typeface="+mn-ea"/>
                          <a:cs typeface="+mn-cs"/>
                        </a:rPr>
                        <a:t>Semantic field </a:t>
                      </a:r>
                      <a:endParaRPr lang="en-GB" sz="1600" b="0" u="none" dirty="0">
                        <a:solidFill>
                          <a:schemeClr val="tx1"/>
                        </a:solidFill>
                        <a:effectLst/>
                        <a:latin typeface="+mn-lt"/>
                        <a:ea typeface="Calibri" panose="020F0502020204030204" pitchFamily="34"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92156383"/>
                  </a:ext>
                </a:extLst>
              </a:tr>
              <a:tr h="432000">
                <a:tc>
                  <a:txBody>
                    <a:bodyPr/>
                    <a:lstStyle/>
                    <a:p>
                      <a:pPr marL="15240" marR="0" lvl="0" indent="0" algn="l" defTabSz="914400" rtl="0" eaLnBrk="1" fontAlgn="auto" latinLnBrk="0" hangingPunct="1">
                        <a:lnSpc>
                          <a:spcPct val="107000"/>
                        </a:lnSpc>
                        <a:spcBef>
                          <a:spcPts val="0"/>
                        </a:spcBef>
                        <a:spcAft>
                          <a:spcPts val="0"/>
                        </a:spcAft>
                        <a:buClrTx/>
                        <a:buSzTx/>
                        <a:buFontTx/>
                        <a:buNone/>
                        <a:tabLst/>
                        <a:defRPr/>
                      </a:pPr>
                      <a:r>
                        <a:rPr lang="en-GB" sz="1600" u="none" dirty="0">
                          <a:solidFill>
                            <a:schemeClr val="tx1"/>
                          </a:solidFill>
                          <a:effectLst/>
                          <a:latin typeface="+mn-lt"/>
                          <a:ea typeface="Calibri" panose="020F0502020204030204" pitchFamily="34" charset="0"/>
                          <a:cs typeface="Times New Roman" panose="02020603050405020304" pitchFamily="18" charset="0"/>
                        </a:rPr>
                        <a:t>6. Descriptive or figurative language that creates an image in the mind</a:t>
                      </a: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7000"/>
                        </a:lnSpc>
                        <a:spcAft>
                          <a:spcPts val="0"/>
                        </a:spcAft>
                      </a:pPr>
                      <a:r>
                        <a:rPr lang="en-GB" sz="1600" b="0" dirty="0">
                          <a:solidFill>
                            <a:schemeClr val="tx1"/>
                          </a:solidFill>
                          <a:latin typeface="+mn-lt"/>
                        </a:rPr>
                        <a:t>Symbolism</a:t>
                      </a:r>
                      <a:endParaRPr lang="en-GB" sz="1600" b="0" u="none" dirty="0">
                        <a:solidFill>
                          <a:schemeClr val="tx1"/>
                        </a:solidFill>
                        <a:effectLst/>
                        <a:latin typeface="+mn-lt"/>
                        <a:ea typeface="Calibri" panose="020F0502020204030204" pitchFamily="34"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44763253"/>
                  </a:ext>
                </a:extLst>
              </a:tr>
              <a:tr h="432000">
                <a:tc>
                  <a:txBody>
                    <a:bodyPr/>
                    <a:lstStyle/>
                    <a:p>
                      <a:pPr marL="15240" marR="0" lvl="0" indent="0" algn="l" defTabSz="914400" rtl="0" eaLnBrk="1" fontAlgn="auto" latinLnBrk="0" hangingPunct="1">
                        <a:lnSpc>
                          <a:spcPct val="107000"/>
                        </a:lnSpc>
                        <a:spcBef>
                          <a:spcPts val="0"/>
                        </a:spcBef>
                        <a:spcAft>
                          <a:spcPts val="0"/>
                        </a:spcAft>
                        <a:buClrTx/>
                        <a:buSzTx/>
                        <a:buFontTx/>
                        <a:buNone/>
                        <a:tabLst/>
                        <a:defRPr/>
                      </a:pPr>
                      <a:r>
                        <a:rPr lang="en-GB" sz="1600" u="none" dirty="0">
                          <a:solidFill>
                            <a:schemeClr val="tx1"/>
                          </a:solidFill>
                          <a:effectLst/>
                          <a:latin typeface="+mn-lt"/>
                          <a:ea typeface="Calibri" panose="020F0502020204030204" pitchFamily="34" charset="0"/>
                          <a:cs typeface="Times New Roman" panose="02020603050405020304" pitchFamily="18" charset="0"/>
                        </a:rPr>
                        <a:t>7. An idea or feeling that a word suggests to a person that is in addition to its literal meaning. </a:t>
                      </a: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GB" sz="1600" b="0" u="none" dirty="0">
                          <a:solidFill>
                            <a:schemeClr val="tx1"/>
                          </a:solidFill>
                          <a:effectLst/>
                          <a:latin typeface="+mn-lt"/>
                          <a:ea typeface="Calibri" panose="020F0502020204030204" pitchFamily="34" charset="0"/>
                          <a:cs typeface="Times New Roman" panose="02020603050405020304" pitchFamily="18" charset="0"/>
                        </a:rPr>
                        <a:t>Connotations</a:t>
                      </a: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18827378"/>
                  </a:ext>
                </a:extLst>
              </a:tr>
              <a:tr h="432000">
                <a:tc>
                  <a:txBody>
                    <a:bodyPr/>
                    <a:lstStyle/>
                    <a:p>
                      <a:pPr marL="15240" algn="l">
                        <a:lnSpc>
                          <a:spcPct val="107000"/>
                        </a:lnSpc>
                        <a:spcAft>
                          <a:spcPts val="0"/>
                        </a:spcAft>
                      </a:pPr>
                      <a:r>
                        <a:rPr lang="en-GB" sz="1600" u="none" dirty="0">
                          <a:solidFill>
                            <a:schemeClr val="tx1"/>
                          </a:solidFill>
                          <a:effectLst/>
                          <a:latin typeface="+mn-lt"/>
                          <a:ea typeface="Calibri" panose="020F0502020204030204" pitchFamily="34" charset="0"/>
                          <a:cs typeface="Times New Roman" panose="02020603050405020304" pitchFamily="18" charset="0"/>
                        </a:rPr>
                        <a:t>8. The last section or last line of a piece of writing takes you back to the beginning</a:t>
                      </a: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GB" sz="1600" b="0" u="none" dirty="0">
                          <a:solidFill>
                            <a:schemeClr val="tx1"/>
                          </a:solidFill>
                          <a:effectLst/>
                          <a:latin typeface="+mn-lt"/>
                          <a:ea typeface="Calibri" panose="020F0502020204030204" pitchFamily="34" charset="0"/>
                          <a:cs typeface="Times New Roman" panose="02020603050405020304" pitchFamily="18" charset="0"/>
                        </a:rPr>
                        <a:t>Cyclical Structure</a:t>
                      </a: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78411787"/>
                  </a:ext>
                </a:extLst>
              </a:tr>
              <a:tr h="432000">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GB" sz="1600" dirty="0">
                          <a:solidFill>
                            <a:schemeClr val="tx1"/>
                          </a:solidFill>
                          <a:latin typeface="+mn-lt"/>
                          <a:cs typeface="Calibri"/>
                        </a:rPr>
                        <a:t>9. When two contrasting things are placed nearby/alongside each other for effect.</a:t>
                      </a: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7000"/>
                        </a:lnSpc>
                        <a:spcAft>
                          <a:spcPts val="0"/>
                        </a:spcAft>
                      </a:pPr>
                      <a:r>
                        <a:rPr lang="en-GB" sz="1600" b="0" u="none" dirty="0">
                          <a:solidFill>
                            <a:schemeClr val="tx1"/>
                          </a:solidFill>
                          <a:effectLst/>
                          <a:latin typeface="+mn-lt"/>
                          <a:ea typeface="Calibri" panose="020F0502020204030204" pitchFamily="34" charset="0"/>
                          <a:cs typeface="Times New Roman" panose="02020603050405020304" pitchFamily="18" charset="0"/>
                        </a:rPr>
                        <a:t>Juxtaposition</a:t>
                      </a: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83534923"/>
                  </a:ext>
                </a:extLst>
              </a:tr>
              <a:tr h="432000">
                <a:tc>
                  <a:txBody>
                    <a:bodyPr/>
                    <a:lstStyle/>
                    <a:p>
                      <a:pPr marL="15240" marR="0" lvl="0" indent="0" algn="l" defTabSz="914400" rtl="0" eaLnBrk="1" fontAlgn="auto" latinLnBrk="0" hangingPunct="1">
                        <a:lnSpc>
                          <a:spcPct val="107000"/>
                        </a:lnSpc>
                        <a:spcBef>
                          <a:spcPts val="0"/>
                        </a:spcBef>
                        <a:spcAft>
                          <a:spcPts val="0"/>
                        </a:spcAft>
                        <a:buClrTx/>
                        <a:buSzTx/>
                        <a:buFontTx/>
                        <a:buNone/>
                        <a:tabLst/>
                        <a:defRPr/>
                      </a:pPr>
                      <a:r>
                        <a:rPr lang="en-GB" sz="1600" u="none" dirty="0">
                          <a:solidFill>
                            <a:schemeClr val="tx1"/>
                          </a:solidFill>
                          <a:effectLst/>
                          <a:latin typeface="+mn-lt"/>
                          <a:ea typeface="Calibri" panose="020F0502020204030204" pitchFamily="34" charset="0"/>
                          <a:cs typeface="Times New Roman" panose="02020603050405020304" pitchFamily="18" charset="0"/>
                        </a:rPr>
                        <a:t>10. The general feeling, atmosphere or attitude of a piece of writing, place, situation etc. </a:t>
                      </a: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GB" sz="1600" b="0" u="none" dirty="0">
                          <a:solidFill>
                            <a:schemeClr val="tx1"/>
                          </a:solidFill>
                          <a:effectLst/>
                          <a:latin typeface="+mn-lt"/>
                          <a:ea typeface="Calibri" panose="020F0502020204030204" pitchFamily="34" charset="0"/>
                          <a:cs typeface="Times New Roman" panose="02020603050405020304" pitchFamily="18" charset="0"/>
                        </a:rPr>
                        <a:t>Tone</a:t>
                      </a: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74270633"/>
                  </a:ext>
                </a:extLst>
              </a:tr>
            </a:tbl>
          </a:graphicData>
        </a:graphic>
      </p:graphicFrame>
    </p:spTree>
    <p:extLst>
      <p:ext uri="{BB962C8B-B14F-4D97-AF65-F5344CB8AC3E}">
        <p14:creationId xmlns:p14="http://schemas.microsoft.com/office/powerpoint/2010/main" val="6860843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62991F-5D7A-F442-54A3-57612728F76A}"/>
            </a:ext>
          </a:extLst>
        </p:cNvPr>
        <p:cNvGrpSpPr/>
        <p:nvPr/>
      </p:nvGrpSpPr>
      <p:grpSpPr>
        <a:xfrm>
          <a:off x="0" y="0"/>
          <a:ext cx="0" cy="0"/>
          <a:chOff x="0" y="0"/>
          <a:chExt cx="0" cy="0"/>
        </a:xfrm>
      </p:grpSpPr>
      <p:pic>
        <p:nvPicPr>
          <p:cNvPr id="6" name="Picture 10" descr="C:\Users\joconnor\Desktop\Values logo\Untitled-5.2.jpg">
            <a:extLst>
              <a:ext uri="{FF2B5EF4-FFF2-40B4-BE49-F238E27FC236}">
                <a16:creationId xmlns:a16="http://schemas.microsoft.com/office/drawing/2014/main" id="{8C7B396D-0242-A7E0-6181-F25C6A240D2A}"/>
              </a:ext>
            </a:extLst>
          </p:cNvPr>
          <p:cNvPicPr>
            <a:picLocks noChangeAspect="1" noChangeArrowheads="1"/>
          </p:cNvPicPr>
          <p:nvPr/>
        </p:nvPicPr>
        <p:blipFill>
          <a:blip r:embed="rId2">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rcRect/>
          <a:stretch>
            <a:fillRect/>
          </a:stretch>
        </p:blipFill>
        <p:spPr bwMode="auto">
          <a:xfrm>
            <a:off x="196227" y="5713309"/>
            <a:ext cx="9593037" cy="6552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a:extLst>
              <a:ext uri="{FF2B5EF4-FFF2-40B4-BE49-F238E27FC236}">
                <a16:creationId xmlns:a16="http://schemas.microsoft.com/office/drawing/2014/main" id="{8F9319C2-1712-7CF4-506E-58FF50E70281}"/>
              </a:ext>
            </a:extLst>
          </p:cNvPr>
          <p:cNvSpPr txBox="1"/>
          <p:nvPr/>
        </p:nvSpPr>
        <p:spPr>
          <a:xfrm>
            <a:off x="334591" y="221611"/>
            <a:ext cx="9231549" cy="6170728"/>
          </a:xfrm>
          <a:prstGeom prst="rect">
            <a:avLst/>
          </a:prstGeom>
          <a:solidFill>
            <a:schemeClr val="bg1"/>
          </a:solidFill>
          <a:ln w="76200"/>
        </p:spPr>
        <p:style>
          <a:lnRef idx="2">
            <a:schemeClr val="dk1"/>
          </a:lnRef>
          <a:fillRef idx="1">
            <a:schemeClr val="lt1"/>
          </a:fillRef>
          <a:effectRef idx="0">
            <a:schemeClr val="dk1"/>
          </a:effectRef>
          <a:fontRef idx="minor">
            <a:schemeClr val="dk1"/>
          </a:fontRef>
        </p:style>
        <p:txBody>
          <a:bodyPr wrap="square" rtlCol="0">
            <a:spAutoFit/>
          </a:bodyPr>
          <a:lstStyle/>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GB" sz="1463" dirty="0">
              <a:noFill/>
            </a:endParaRPr>
          </a:p>
        </p:txBody>
      </p:sp>
      <p:graphicFrame>
        <p:nvGraphicFramePr>
          <p:cNvPr id="2" name="Table 1">
            <a:extLst>
              <a:ext uri="{FF2B5EF4-FFF2-40B4-BE49-F238E27FC236}">
                <a16:creationId xmlns:a16="http://schemas.microsoft.com/office/drawing/2014/main" id="{970F8E4A-EEE2-AA10-EF28-1885B562DCBF}"/>
              </a:ext>
            </a:extLst>
          </p:cNvPr>
          <p:cNvGraphicFramePr>
            <a:graphicFrameLocks noGrp="1"/>
          </p:cNvGraphicFramePr>
          <p:nvPr>
            <p:extLst>
              <p:ext uri="{D42A27DB-BD31-4B8C-83A1-F6EECF244321}">
                <p14:modId xmlns:p14="http://schemas.microsoft.com/office/powerpoint/2010/main" val="1986847991"/>
              </p:ext>
            </p:extLst>
          </p:nvPr>
        </p:nvGraphicFramePr>
        <p:xfrm>
          <a:off x="415489" y="313052"/>
          <a:ext cx="9069751" cy="5381325"/>
        </p:xfrm>
        <a:graphic>
          <a:graphicData uri="http://schemas.openxmlformats.org/drawingml/2006/table">
            <a:tbl>
              <a:tblPr firstRow="1" bandRow="1">
                <a:tableStyleId>{5C22544A-7EE6-4342-B048-85BDC9FD1C3A}</a:tableStyleId>
              </a:tblPr>
              <a:tblGrid>
                <a:gridCol w="7463237">
                  <a:extLst>
                    <a:ext uri="{9D8B030D-6E8A-4147-A177-3AD203B41FA5}">
                      <a16:colId xmlns:a16="http://schemas.microsoft.com/office/drawing/2014/main" val="1030577317"/>
                    </a:ext>
                  </a:extLst>
                </a:gridCol>
                <a:gridCol w="1606514">
                  <a:extLst>
                    <a:ext uri="{9D8B030D-6E8A-4147-A177-3AD203B41FA5}">
                      <a16:colId xmlns:a16="http://schemas.microsoft.com/office/drawing/2014/main" val="4023291846"/>
                    </a:ext>
                  </a:extLst>
                </a:gridCol>
              </a:tblGrid>
              <a:tr h="499245">
                <a:tc gridSpan="2">
                  <a:txBody>
                    <a:bodyPr/>
                    <a:lstStyle/>
                    <a:p>
                      <a:pPr algn="ctr"/>
                      <a:r>
                        <a:rPr lang="en-US" dirty="0">
                          <a:solidFill>
                            <a:schemeClr val="tx1"/>
                          </a:solidFill>
                        </a:rPr>
                        <a:t>5. Anthology Poetry Overall Impressions</a:t>
                      </a: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81735546"/>
                  </a:ext>
                </a:extLst>
              </a:tr>
              <a:tr h="432000">
                <a:tc>
                  <a:txBody>
                    <a:bodyPr/>
                    <a:lstStyle/>
                    <a:p>
                      <a:r>
                        <a:rPr lang="en-US" b="1" dirty="0">
                          <a:solidFill>
                            <a:schemeClr val="tx1"/>
                          </a:solidFill>
                        </a:rPr>
                        <a:t>Definitions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b="1" dirty="0">
                          <a:solidFill>
                            <a:schemeClr val="tx1"/>
                          </a:solidFill>
                        </a:rPr>
                        <a:t>Answer</a:t>
                      </a:r>
                      <a:endParaRPr lang="en-GB"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735028011"/>
                  </a:ext>
                </a:extLst>
              </a:tr>
              <a:tr h="432000">
                <a:tc>
                  <a:txBody>
                    <a:bodyPr/>
                    <a:lstStyle/>
                    <a:p>
                      <a:pPr marL="0" indent="0">
                        <a:buFontTx/>
                        <a:buNone/>
                      </a:pPr>
                      <a:r>
                        <a:rPr lang="en-GB" sz="1600" kern="1200" dirty="0">
                          <a:solidFill>
                            <a:schemeClr val="dk1"/>
                          </a:solidFill>
                          <a:effectLst/>
                          <a:latin typeface="+mn-lt"/>
                          <a:ea typeface="+mn-ea"/>
                          <a:cs typeface="+mn-cs"/>
                        </a:rPr>
                        <a:t>The poem presents the complexities of parent/child relationships as the son fights for control of his life, while his mother struggles to release him into adulthood.</a:t>
                      </a:r>
                      <a:endParaRPr lang="en-US" sz="16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600" b="0" dirty="0">
                          <a:solidFill>
                            <a:schemeClr val="tx1"/>
                          </a:solidFill>
                          <a:latin typeface="Calibri" panose="020F0502020204030204" pitchFamily="34" charset="0"/>
                          <a:cs typeface="Calibri" panose="020F0502020204030204" pitchFamily="34" charset="0"/>
                        </a:rPr>
                        <a:t>Mother Any Distance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28721103"/>
                  </a:ext>
                </a:extLst>
              </a:tr>
              <a:tr h="432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dirty="0">
                          <a:solidFill>
                            <a:schemeClr val="dk1"/>
                          </a:solidFill>
                          <a:effectLst/>
                          <a:latin typeface="+mn-lt"/>
                          <a:ea typeface="+mn-ea"/>
                          <a:cs typeface="+mn-cs"/>
                        </a:rPr>
                        <a:t>The speaker explores a relationship that is over - the speaker has been betrayed; it explores the grief and long-term emotional scars that this can cause.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600" b="0" dirty="0">
                          <a:solidFill>
                            <a:schemeClr val="tx1"/>
                          </a:solidFill>
                          <a:latin typeface="Calibri" panose="020F0502020204030204" pitchFamily="34" charset="0"/>
                          <a:cs typeface="Calibri" panose="020F0502020204030204" pitchFamily="34" charset="0"/>
                        </a:rPr>
                        <a:t>When We Two Parted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61674804"/>
                  </a:ext>
                </a:extLst>
              </a:tr>
              <a:tr h="432000">
                <a:tc>
                  <a:txBody>
                    <a:bodyPr/>
                    <a:lstStyle/>
                    <a:p>
                      <a:pPr marL="0" indent="0">
                        <a:buFontTx/>
                        <a:buNone/>
                      </a:pPr>
                      <a:r>
                        <a:rPr lang="en-GB" sz="1600" kern="1200" dirty="0">
                          <a:solidFill>
                            <a:schemeClr val="dk1"/>
                          </a:solidFill>
                          <a:effectLst/>
                          <a:latin typeface="+mn-lt"/>
                          <a:ea typeface="+mn-ea"/>
                          <a:cs typeface="+mn-cs"/>
                        </a:rPr>
                        <a:t>The poem presents the complexities of parent/child relationships - parents provide a security and love that we only fully comprehend when they are gone, and the connections transcends death, despite the pain of losing them. </a:t>
                      </a:r>
                      <a:endParaRPr lang="en-GB" sz="16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600" b="0" dirty="0">
                          <a:solidFill>
                            <a:schemeClr val="tx1"/>
                          </a:solidFill>
                          <a:latin typeface="Calibri" panose="020F0502020204030204" pitchFamily="34" charset="0"/>
                          <a:cs typeface="Calibri" panose="020F0502020204030204" pitchFamily="34" charset="0"/>
                        </a:rPr>
                        <a:t>Eden Rock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18941284"/>
                  </a:ext>
                </a:extLst>
              </a:tr>
              <a:tr h="432000">
                <a:tc>
                  <a:txBody>
                    <a:bodyPr/>
                    <a:lstStyle/>
                    <a:p>
                      <a:pPr marL="0" indent="0">
                        <a:buFontTx/>
                        <a:buNone/>
                      </a:pPr>
                      <a:r>
                        <a:rPr lang="en-GB" sz="1600" kern="1200" dirty="0">
                          <a:solidFill>
                            <a:schemeClr val="dk1"/>
                          </a:solidFill>
                          <a:effectLst/>
                          <a:latin typeface="+mn-lt"/>
                          <a:ea typeface="+mn-ea"/>
                          <a:cs typeface="+mn-cs"/>
                        </a:rPr>
                        <a:t>The son (speaker) explores the impact of strong role models and how they are pivotal to our development. He presents the notion that they inspire you, but they can equally burden you because of their greatness. </a:t>
                      </a:r>
                      <a:endParaRPr lang="en-US" sz="16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600" b="0" dirty="0">
                          <a:solidFill>
                            <a:schemeClr val="tx1"/>
                          </a:solidFill>
                          <a:latin typeface="Calibri" panose="020F0502020204030204" pitchFamily="34" charset="0"/>
                          <a:cs typeface="Calibri" panose="020F0502020204030204" pitchFamily="34" charset="0"/>
                        </a:rPr>
                        <a:t>Follower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46591637"/>
                  </a:ext>
                </a:extLst>
              </a:tr>
              <a:tr h="432000">
                <a:tc>
                  <a:txBody>
                    <a:bodyPr/>
                    <a:lstStyle/>
                    <a:p>
                      <a:pPr marL="0" indent="0">
                        <a:buFontTx/>
                        <a:buNone/>
                      </a:pPr>
                      <a:r>
                        <a:rPr lang="en-GB" sz="1600" kern="1200" dirty="0">
                          <a:solidFill>
                            <a:schemeClr val="dk1"/>
                          </a:solidFill>
                          <a:effectLst/>
                          <a:latin typeface="+mn-lt"/>
                          <a:ea typeface="+mn-ea"/>
                          <a:cs typeface="+mn-cs"/>
                        </a:rPr>
                        <a:t>The speaker explores a fictional marriage - they portrays an ignorant farmer who objectifies his wife, exploring the trauma that control can inflict – especially in a time when patriarchy condemned women to being subservient to men.</a:t>
                      </a:r>
                      <a:endParaRPr lang="en-GB" sz="16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600" b="0" dirty="0">
                          <a:solidFill>
                            <a:schemeClr val="tx1"/>
                          </a:solidFill>
                          <a:latin typeface="Calibri" panose="020F0502020204030204" pitchFamily="34" charset="0"/>
                          <a:cs typeface="Calibri" panose="020F0502020204030204" pitchFamily="34" charset="0"/>
                        </a:rPr>
                        <a:t>The Farmer’s Bride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92156383"/>
                  </a:ext>
                </a:extLst>
              </a:tr>
              <a:tr h="432000">
                <a:tc>
                  <a:txBody>
                    <a:bodyPr/>
                    <a:lstStyle/>
                    <a:p>
                      <a:pPr marL="0" indent="0">
                        <a:buFontTx/>
                        <a:buNone/>
                      </a:pPr>
                      <a:r>
                        <a:rPr lang="en-GB" sz="1600" kern="1200" dirty="0">
                          <a:solidFill>
                            <a:schemeClr val="dk1"/>
                          </a:solidFill>
                          <a:effectLst/>
                          <a:latin typeface="+mn-lt"/>
                          <a:ea typeface="+mn-ea"/>
                          <a:cs typeface="+mn-cs"/>
                        </a:rPr>
                        <a:t>The speaker explores a relationship that is failing – it starts to fail after an extended period of conflict, until an epiphany inspired by two swans confirming the secret to a successful relationship. </a:t>
                      </a:r>
                      <a:endParaRPr lang="en-GB"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600" dirty="0">
                          <a:solidFill>
                            <a:schemeClr val="tx1"/>
                          </a:solidFill>
                        </a:rPr>
                        <a:t>Winter Swans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44763253"/>
                  </a:ext>
                </a:extLst>
              </a:tr>
            </a:tbl>
          </a:graphicData>
        </a:graphic>
      </p:graphicFrame>
    </p:spTree>
    <p:extLst>
      <p:ext uri="{BB962C8B-B14F-4D97-AF65-F5344CB8AC3E}">
        <p14:creationId xmlns:p14="http://schemas.microsoft.com/office/powerpoint/2010/main" val="10363459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6E7C-5E36-7385-5BA0-FE1D413FECD6}"/>
            </a:ext>
          </a:extLst>
        </p:cNvPr>
        <p:cNvGrpSpPr/>
        <p:nvPr/>
      </p:nvGrpSpPr>
      <p:grpSpPr>
        <a:xfrm>
          <a:off x="0" y="0"/>
          <a:ext cx="0" cy="0"/>
          <a:chOff x="0" y="0"/>
          <a:chExt cx="0" cy="0"/>
        </a:xfrm>
      </p:grpSpPr>
      <p:pic>
        <p:nvPicPr>
          <p:cNvPr id="6" name="Picture 10" descr="C:\Users\joconnor\Desktop\Values logo\Untitled-5.2.jpg">
            <a:extLst>
              <a:ext uri="{FF2B5EF4-FFF2-40B4-BE49-F238E27FC236}">
                <a16:creationId xmlns:a16="http://schemas.microsoft.com/office/drawing/2014/main" id="{5628E138-D6D9-D693-51AE-AEB8902D8E05}"/>
              </a:ext>
            </a:extLst>
          </p:cNvPr>
          <p:cNvPicPr>
            <a:picLocks noChangeAspect="1" noChangeArrowheads="1"/>
          </p:cNvPicPr>
          <p:nvPr/>
        </p:nvPicPr>
        <p:blipFill>
          <a:blip r:embed="rId2">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rcRect/>
          <a:stretch>
            <a:fillRect/>
          </a:stretch>
        </p:blipFill>
        <p:spPr bwMode="auto">
          <a:xfrm>
            <a:off x="196227" y="5713309"/>
            <a:ext cx="9593037" cy="6552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a:extLst>
              <a:ext uri="{FF2B5EF4-FFF2-40B4-BE49-F238E27FC236}">
                <a16:creationId xmlns:a16="http://schemas.microsoft.com/office/drawing/2014/main" id="{B378A712-7BBD-490D-4831-40B6F0AD4865}"/>
              </a:ext>
            </a:extLst>
          </p:cNvPr>
          <p:cNvSpPr txBox="1"/>
          <p:nvPr/>
        </p:nvSpPr>
        <p:spPr>
          <a:xfrm>
            <a:off x="334591" y="221611"/>
            <a:ext cx="9231549" cy="6170728"/>
          </a:xfrm>
          <a:prstGeom prst="rect">
            <a:avLst/>
          </a:prstGeom>
          <a:solidFill>
            <a:schemeClr val="bg1"/>
          </a:solidFill>
          <a:ln w="76200"/>
        </p:spPr>
        <p:style>
          <a:lnRef idx="2">
            <a:schemeClr val="dk1"/>
          </a:lnRef>
          <a:fillRef idx="1">
            <a:schemeClr val="lt1"/>
          </a:fillRef>
          <a:effectRef idx="0">
            <a:schemeClr val="dk1"/>
          </a:effectRef>
          <a:fontRef idx="minor">
            <a:schemeClr val="dk1"/>
          </a:fontRef>
        </p:style>
        <p:txBody>
          <a:bodyPr wrap="square" rtlCol="0">
            <a:spAutoFit/>
          </a:bodyPr>
          <a:lstStyle/>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GB" sz="1463" dirty="0">
              <a:noFill/>
            </a:endParaRPr>
          </a:p>
        </p:txBody>
      </p:sp>
      <p:graphicFrame>
        <p:nvGraphicFramePr>
          <p:cNvPr id="2" name="Table 1">
            <a:extLst>
              <a:ext uri="{FF2B5EF4-FFF2-40B4-BE49-F238E27FC236}">
                <a16:creationId xmlns:a16="http://schemas.microsoft.com/office/drawing/2014/main" id="{23DF7AC2-B572-DA52-440C-B17C54CBE2B9}"/>
              </a:ext>
            </a:extLst>
          </p:cNvPr>
          <p:cNvGraphicFramePr>
            <a:graphicFrameLocks noGrp="1"/>
          </p:cNvGraphicFramePr>
          <p:nvPr>
            <p:extLst>
              <p:ext uri="{D42A27DB-BD31-4B8C-83A1-F6EECF244321}">
                <p14:modId xmlns:p14="http://schemas.microsoft.com/office/powerpoint/2010/main" val="2719785559"/>
              </p:ext>
            </p:extLst>
          </p:nvPr>
        </p:nvGraphicFramePr>
        <p:xfrm>
          <a:off x="415489" y="313052"/>
          <a:ext cx="9069751" cy="5869005"/>
        </p:xfrm>
        <a:graphic>
          <a:graphicData uri="http://schemas.openxmlformats.org/drawingml/2006/table">
            <a:tbl>
              <a:tblPr firstRow="1" bandRow="1">
                <a:tableStyleId>{5C22544A-7EE6-4342-B048-85BDC9FD1C3A}</a:tableStyleId>
              </a:tblPr>
              <a:tblGrid>
                <a:gridCol w="7973599">
                  <a:extLst>
                    <a:ext uri="{9D8B030D-6E8A-4147-A177-3AD203B41FA5}">
                      <a16:colId xmlns:a16="http://schemas.microsoft.com/office/drawing/2014/main" val="1030577317"/>
                    </a:ext>
                  </a:extLst>
                </a:gridCol>
                <a:gridCol w="1096152">
                  <a:extLst>
                    <a:ext uri="{9D8B030D-6E8A-4147-A177-3AD203B41FA5}">
                      <a16:colId xmlns:a16="http://schemas.microsoft.com/office/drawing/2014/main" val="4023291846"/>
                    </a:ext>
                  </a:extLst>
                </a:gridCol>
              </a:tblGrid>
              <a:tr h="499245">
                <a:tc gridSpan="2">
                  <a:txBody>
                    <a:bodyPr/>
                    <a:lstStyle/>
                    <a:p>
                      <a:pPr algn="ctr"/>
                      <a:r>
                        <a:rPr lang="en-US" dirty="0">
                          <a:solidFill>
                            <a:schemeClr val="tx1"/>
                          </a:solidFill>
                        </a:rPr>
                        <a:t>6. Anthology Poetry Inferences</a:t>
                      </a: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81735546"/>
                  </a:ext>
                </a:extLst>
              </a:tr>
              <a:tr h="432000">
                <a:tc>
                  <a:txBody>
                    <a:bodyPr/>
                    <a:lstStyle/>
                    <a:p>
                      <a:r>
                        <a:rPr lang="en-US" b="1" dirty="0">
                          <a:solidFill>
                            <a:schemeClr val="tx1"/>
                          </a:solidFill>
                        </a:rPr>
                        <a:t>Definitions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b="1" dirty="0">
                          <a:solidFill>
                            <a:schemeClr val="tx1"/>
                          </a:solidFill>
                        </a:rPr>
                        <a:t>Answer</a:t>
                      </a:r>
                      <a:endParaRPr lang="en-GB"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735028011"/>
                  </a:ext>
                </a:extLst>
              </a:tr>
              <a:tr h="432000">
                <a:tc>
                  <a:txBody>
                    <a:bodyPr/>
                    <a:lstStyle/>
                    <a:p>
                      <a:pPr marL="0" indent="0">
                        <a:buFontTx/>
                        <a:buNone/>
                      </a:pPr>
                      <a:r>
                        <a:rPr lang="en-GB" sz="1600" kern="1200" dirty="0">
                          <a:solidFill>
                            <a:schemeClr val="dk1"/>
                          </a:solidFill>
                          <a:effectLst/>
                          <a:latin typeface="+mn-lt"/>
                          <a:ea typeface="+mn-ea"/>
                          <a:cs typeface="+mn-cs"/>
                        </a:rPr>
                        <a:t>KF1: The speaker feels conflicted – the son is battling for freedom, while trying to empathise and reassure his mother of their connection. </a:t>
                      </a:r>
                    </a:p>
                    <a:p>
                      <a:pPr marL="0" indent="0">
                        <a:buFontTx/>
                        <a:buNone/>
                      </a:pPr>
                      <a:r>
                        <a:rPr lang="en-GB" sz="1600" b="0" kern="1200" dirty="0">
                          <a:solidFill>
                            <a:schemeClr val="dk1"/>
                          </a:solidFill>
                          <a:effectLst/>
                          <a:latin typeface="+mn-lt"/>
                          <a:ea typeface="+mn-ea"/>
                          <a:cs typeface="+mn-cs"/>
                        </a:rPr>
                        <a:t>KF2: </a:t>
                      </a:r>
                      <a:r>
                        <a:rPr lang="en-GB" sz="1600" kern="1200" dirty="0">
                          <a:solidFill>
                            <a:schemeClr val="dk1"/>
                          </a:solidFill>
                          <a:effectLst/>
                          <a:latin typeface="+mn-lt"/>
                          <a:ea typeface="+mn-ea"/>
                          <a:cs typeface="+mn-cs"/>
                        </a:rPr>
                        <a:t>as adulthood looms excitement and uncertainty impacts the speaker – realises his vulnerabilities without her. </a:t>
                      </a:r>
                      <a:endParaRPr lang="en-US" sz="16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b="0" dirty="0">
                          <a:solidFill>
                            <a:schemeClr val="tx1"/>
                          </a:solidFill>
                          <a:latin typeface="Calibri" panose="020F0502020204030204" pitchFamily="34" charset="0"/>
                          <a:cs typeface="Calibri" panose="020F0502020204030204" pitchFamily="34" charset="0"/>
                        </a:rPr>
                        <a:t>MAD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28721103"/>
                  </a:ext>
                </a:extLst>
              </a:tr>
              <a:tr h="432000">
                <a:tc>
                  <a:txBody>
                    <a:bodyPr/>
                    <a:lstStyle/>
                    <a:p>
                      <a:pPr marL="0" indent="0">
                        <a:buFontTx/>
                        <a:buNone/>
                      </a:pPr>
                      <a:r>
                        <a:rPr lang="en-GB" sz="1600" kern="1200" dirty="0">
                          <a:solidFill>
                            <a:schemeClr val="dk1"/>
                          </a:solidFill>
                          <a:effectLst/>
                          <a:latin typeface="+mn-lt"/>
                          <a:ea typeface="+mn-ea"/>
                          <a:cs typeface="+mn-cs"/>
                        </a:rPr>
                        <a:t>KF1: The betrayal is sudden and unexpected. </a:t>
                      </a:r>
                    </a:p>
                    <a:p>
                      <a:pPr marL="0" indent="0">
                        <a:buFontTx/>
                        <a:buNone/>
                      </a:pPr>
                      <a:r>
                        <a:rPr lang="en-GB" sz="1600" kern="1200" dirty="0">
                          <a:solidFill>
                            <a:schemeClr val="dk1"/>
                          </a:solidFill>
                          <a:effectLst/>
                          <a:latin typeface="+mn-lt"/>
                          <a:ea typeface="+mn-ea"/>
                          <a:cs typeface="+mn-cs"/>
                        </a:rPr>
                        <a:t>KF2: The grief is permanent – he is stuck in a cycle of woe. </a:t>
                      </a:r>
                      <a:endParaRPr lang="en-GB" sz="16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b="0" dirty="0">
                          <a:solidFill>
                            <a:schemeClr val="tx1"/>
                          </a:solidFill>
                          <a:latin typeface="Calibri" panose="020F0502020204030204" pitchFamily="34" charset="0"/>
                          <a:cs typeface="Calibri" panose="020F0502020204030204" pitchFamily="34" charset="0"/>
                        </a:rPr>
                        <a:t>WWTP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61674804"/>
                  </a:ext>
                </a:extLst>
              </a:tr>
              <a:tr h="432000">
                <a:tc>
                  <a:txBody>
                    <a:bodyPr/>
                    <a:lstStyle/>
                    <a:p>
                      <a:pPr marL="0" indent="0">
                        <a:buFontTx/>
                        <a:buNone/>
                      </a:pPr>
                      <a:r>
                        <a:rPr lang="en-GB" sz="1600" kern="1200" dirty="0">
                          <a:solidFill>
                            <a:schemeClr val="dk1"/>
                          </a:solidFill>
                          <a:effectLst/>
                          <a:latin typeface="+mn-lt"/>
                          <a:ea typeface="+mn-ea"/>
                          <a:cs typeface="+mn-cs"/>
                        </a:rPr>
                        <a:t>KF1: The speaker’s controlling ways remove his wife’s liberty and cause severe trauma. </a:t>
                      </a:r>
                    </a:p>
                    <a:p>
                      <a:pPr marL="0" indent="0">
                        <a:buFontTx/>
                        <a:buNone/>
                      </a:pPr>
                      <a:r>
                        <a:rPr lang="en-GB" sz="1600" b="0" kern="1200" dirty="0">
                          <a:solidFill>
                            <a:schemeClr val="dk1"/>
                          </a:solidFill>
                          <a:effectLst/>
                          <a:latin typeface="+mn-lt"/>
                          <a:ea typeface="+mn-ea"/>
                          <a:cs typeface="+mn-cs"/>
                        </a:rPr>
                        <a:t>KF2: </a:t>
                      </a:r>
                      <a:r>
                        <a:rPr lang="en-GB" sz="1600" kern="1200" dirty="0">
                          <a:solidFill>
                            <a:schemeClr val="dk1"/>
                          </a:solidFill>
                          <a:effectLst/>
                          <a:latin typeface="+mn-lt"/>
                          <a:ea typeface="+mn-ea"/>
                          <a:cs typeface="+mn-cs"/>
                        </a:rPr>
                        <a:t>She is powerless and at the speaker’s mercy. </a:t>
                      </a:r>
                      <a:endParaRPr lang="en-GB" sz="16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b="0" dirty="0">
                          <a:solidFill>
                            <a:schemeClr val="tx1"/>
                          </a:solidFill>
                          <a:latin typeface="Calibri" panose="020F0502020204030204" pitchFamily="34" charset="0"/>
                          <a:cs typeface="Calibri" panose="020F0502020204030204" pitchFamily="34" charset="0"/>
                        </a:rPr>
                        <a:t>FB</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18941284"/>
                  </a:ext>
                </a:extLst>
              </a:tr>
              <a:tr h="432000">
                <a:tc>
                  <a:txBody>
                    <a:bodyPr/>
                    <a:lstStyle/>
                    <a:p>
                      <a:pPr marL="0" indent="0">
                        <a:buFontTx/>
                        <a:buNone/>
                      </a:pPr>
                      <a:r>
                        <a:rPr lang="en-GB" sz="1600" kern="1200" dirty="0">
                          <a:solidFill>
                            <a:schemeClr val="dk1"/>
                          </a:solidFill>
                          <a:effectLst/>
                          <a:latin typeface="+mn-lt"/>
                          <a:ea typeface="+mn-ea"/>
                          <a:cs typeface="+mn-cs"/>
                        </a:rPr>
                        <a:t>KF1: The two are overwhelmed by the conflict until the swans’ actions force them to reflect. </a:t>
                      </a:r>
                    </a:p>
                    <a:p>
                      <a:pPr marL="0" indent="0">
                        <a:buFontTx/>
                        <a:buNone/>
                      </a:pPr>
                      <a:r>
                        <a:rPr lang="en-GB" sz="1600" b="0" kern="1200" dirty="0">
                          <a:solidFill>
                            <a:schemeClr val="dk1"/>
                          </a:solidFill>
                          <a:effectLst/>
                          <a:latin typeface="+mn-lt"/>
                          <a:ea typeface="+mn-ea"/>
                          <a:cs typeface="+mn-cs"/>
                        </a:rPr>
                        <a:t>KF2: </a:t>
                      </a:r>
                      <a:r>
                        <a:rPr lang="en-GB" sz="1600" kern="1200" dirty="0">
                          <a:solidFill>
                            <a:schemeClr val="dk1"/>
                          </a:solidFill>
                          <a:effectLst/>
                          <a:latin typeface="+mn-lt"/>
                          <a:ea typeface="+mn-ea"/>
                          <a:cs typeface="+mn-cs"/>
                        </a:rPr>
                        <a:t>Following the epiphanic moment there is a cautious feeling of hope – the relationship might survive. </a:t>
                      </a:r>
                      <a:endParaRPr lang="en-US" sz="16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b="0" dirty="0">
                          <a:solidFill>
                            <a:schemeClr val="tx1"/>
                          </a:solidFill>
                          <a:latin typeface="Calibri" panose="020F0502020204030204" pitchFamily="34" charset="0"/>
                          <a:cs typeface="Calibri" panose="020F0502020204030204" pitchFamily="34" charset="0"/>
                        </a:rPr>
                        <a:t>WS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46591637"/>
                  </a:ext>
                </a:extLst>
              </a:tr>
              <a:tr h="432000">
                <a:tc>
                  <a:txBody>
                    <a:bodyPr/>
                    <a:lstStyle/>
                    <a:p>
                      <a:pPr marL="0" indent="0">
                        <a:buFontTx/>
                        <a:buNone/>
                      </a:pPr>
                      <a:r>
                        <a:rPr lang="en-GB" sz="1600" kern="1200" dirty="0">
                          <a:solidFill>
                            <a:schemeClr val="dk1"/>
                          </a:solidFill>
                          <a:effectLst/>
                          <a:latin typeface="+mn-lt"/>
                          <a:ea typeface="+mn-ea"/>
                          <a:cs typeface="+mn-cs"/>
                        </a:rPr>
                        <a:t>KF1: His father’s path is one he hopes to follow, his presence giving him stability and direction. </a:t>
                      </a:r>
                    </a:p>
                    <a:p>
                      <a:pPr marL="0" indent="0">
                        <a:buFontTx/>
                        <a:buNone/>
                      </a:pPr>
                      <a:r>
                        <a:rPr lang="en-GB" sz="1600" kern="1200" dirty="0">
                          <a:solidFill>
                            <a:schemeClr val="dk1"/>
                          </a:solidFill>
                          <a:effectLst/>
                          <a:latin typeface="+mn-lt"/>
                          <a:ea typeface="+mn-ea"/>
                          <a:cs typeface="+mn-cs"/>
                        </a:rPr>
                        <a:t>KF2: His father’s skill provokes insecurity and a lack of self-worth. </a:t>
                      </a:r>
                      <a:endParaRPr lang="en-GB" sz="16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b="0" dirty="0">
                          <a:solidFill>
                            <a:schemeClr val="tx1"/>
                          </a:solidFill>
                          <a:latin typeface="Calibri" panose="020F0502020204030204" pitchFamily="34" charset="0"/>
                          <a:cs typeface="Calibri" panose="020F0502020204030204" pitchFamily="34" charset="0"/>
                        </a:rPr>
                        <a:t>F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92156383"/>
                  </a:ext>
                </a:extLst>
              </a:tr>
              <a:tr h="432000">
                <a:tc>
                  <a:txBody>
                    <a:bodyPr/>
                    <a:lstStyle/>
                    <a:p>
                      <a:pPr marL="0" indent="0">
                        <a:buFontTx/>
                        <a:buNone/>
                      </a:pPr>
                      <a:r>
                        <a:rPr lang="en-GB" sz="1600" kern="1200" dirty="0">
                          <a:solidFill>
                            <a:schemeClr val="dk1"/>
                          </a:solidFill>
                          <a:effectLst/>
                          <a:latin typeface="+mn-lt"/>
                          <a:ea typeface="+mn-ea"/>
                          <a:cs typeface="+mn-cs"/>
                        </a:rPr>
                        <a:t>KF1: His vivid memories offer him comfort but he faces the reality that they will never reconnect. </a:t>
                      </a:r>
                    </a:p>
                    <a:p>
                      <a:pPr marL="0" indent="0">
                        <a:buFontTx/>
                        <a:buNone/>
                      </a:pPr>
                      <a:r>
                        <a:rPr lang="en-GB" sz="1600" kern="1200" dirty="0">
                          <a:solidFill>
                            <a:schemeClr val="dk1"/>
                          </a:solidFill>
                          <a:effectLst/>
                          <a:latin typeface="+mn-lt"/>
                          <a:ea typeface="+mn-ea"/>
                          <a:cs typeface="+mn-cs"/>
                        </a:rPr>
                        <a:t>KF2: He continues to struggle with grief as he accepts, they are now gone. </a:t>
                      </a:r>
                      <a:endParaRPr lang="en-GB"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dirty="0">
                          <a:solidFill>
                            <a:schemeClr val="tx1"/>
                          </a:solidFill>
                        </a:rPr>
                        <a:t>ER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44763253"/>
                  </a:ext>
                </a:extLst>
              </a:tr>
            </a:tbl>
          </a:graphicData>
        </a:graphic>
      </p:graphicFrame>
    </p:spTree>
    <p:extLst>
      <p:ext uri="{BB962C8B-B14F-4D97-AF65-F5344CB8AC3E}">
        <p14:creationId xmlns:p14="http://schemas.microsoft.com/office/powerpoint/2010/main" val="30668152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F23ECE-A8B9-929A-2F7B-3FFF9E872899}"/>
            </a:ext>
          </a:extLst>
        </p:cNvPr>
        <p:cNvGrpSpPr/>
        <p:nvPr/>
      </p:nvGrpSpPr>
      <p:grpSpPr>
        <a:xfrm>
          <a:off x="0" y="0"/>
          <a:ext cx="0" cy="0"/>
          <a:chOff x="0" y="0"/>
          <a:chExt cx="0" cy="0"/>
        </a:xfrm>
      </p:grpSpPr>
      <p:pic>
        <p:nvPicPr>
          <p:cNvPr id="6" name="Picture 10" descr="C:\Users\joconnor\Desktop\Values logo\Untitled-5.2.jpg">
            <a:extLst>
              <a:ext uri="{FF2B5EF4-FFF2-40B4-BE49-F238E27FC236}">
                <a16:creationId xmlns:a16="http://schemas.microsoft.com/office/drawing/2014/main" id="{32BB2095-CB30-D658-7DA2-141237294580}"/>
              </a:ext>
            </a:extLst>
          </p:cNvPr>
          <p:cNvPicPr>
            <a:picLocks noChangeAspect="1" noChangeArrowheads="1"/>
          </p:cNvPicPr>
          <p:nvPr/>
        </p:nvPicPr>
        <p:blipFill>
          <a:blip r:embed="rId2">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rcRect/>
          <a:stretch>
            <a:fillRect/>
          </a:stretch>
        </p:blipFill>
        <p:spPr bwMode="auto">
          <a:xfrm>
            <a:off x="196227" y="5713309"/>
            <a:ext cx="9593037" cy="6552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a:extLst>
              <a:ext uri="{FF2B5EF4-FFF2-40B4-BE49-F238E27FC236}">
                <a16:creationId xmlns:a16="http://schemas.microsoft.com/office/drawing/2014/main" id="{DF128CF0-3636-65B2-C0F0-4E245DB19178}"/>
              </a:ext>
            </a:extLst>
          </p:cNvPr>
          <p:cNvSpPr txBox="1"/>
          <p:nvPr/>
        </p:nvSpPr>
        <p:spPr>
          <a:xfrm>
            <a:off x="334591" y="221611"/>
            <a:ext cx="9231549" cy="6170728"/>
          </a:xfrm>
          <a:prstGeom prst="rect">
            <a:avLst/>
          </a:prstGeom>
          <a:solidFill>
            <a:schemeClr val="bg1"/>
          </a:solidFill>
          <a:ln w="76200"/>
        </p:spPr>
        <p:style>
          <a:lnRef idx="2">
            <a:schemeClr val="dk1"/>
          </a:lnRef>
          <a:fillRef idx="1">
            <a:schemeClr val="lt1"/>
          </a:fillRef>
          <a:effectRef idx="0">
            <a:schemeClr val="dk1"/>
          </a:effectRef>
          <a:fontRef idx="minor">
            <a:schemeClr val="dk1"/>
          </a:fontRef>
        </p:style>
        <p:txBody>
          <a:bodyPr wrap="square" rtlCol="0">
            <a:spAutoFit/>
          </a:bodyPr>
          <a:lstStyle/>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US" sz="1463" dirty="0">
              <a:noFill/>
            </a:endParaRPr>
          </a:p>
          <a:p>
            <a:endParaRPr lang="en-GB" sz="1463" dirty="0">
              <a:noFill/>
            </a:endParaRPr>
          </a:p>
        </p:txBody>
      </p:sp>
      <p:graphicFrame>
        <p:nvGraphicFramePr>
          <p:cNvPr id="2" name="Table 1">
            <a:extLst>
              <a:ext uri="{FF2B5EF4-FFF2-40B4-BE49-F238E27FC236}">
                <a16:creationId xmlns:a16="http://schemas.microsoft.com/office/drawing/2014/main" id="{5A7FB2C5-F459-4590-D9CD-1F4E4AD4213F}"/>
              </a:ext>
            </a:extLst>
          </p:cNvPr>
          <p:cNvGraphicFramePr>
            <a:graphicFrameLocks noGrp="1"/>
          </p:cNvGraphicFramePr>
          <p:nvPr>
            <p:extLst>
              <p:ext uri="{D42A27DB-BD31-4B8C-83A1-F6EECF244321}">
                <p14:modId xmlns:p14="http://schemas.microsoft.com/office/powerpoint/2010/main" val="3251588066"/>
              </p:ext>
            </p:extLst>
          </p:nvPr>
        </p:nvGraphicFramePr>
        <p:xfrm>
          <a:off x="415489" y="313052"/>
          <a:ext cx="9069751" cy="6173805"/>
        </p:xfrm>
        <a:graphic>
          <a:graphicData uri="http://schemas.openxmlformats.org/drawingml/2006/table">
            <a:tbl>
              <a:tblPr firstRow="1" bandRow="1">
                <a:tableStyleId>{5C22544A-7EE6-4342-B048-85BDC9FD1C3A}</a:tableStyleId>
              </a:tblPr>
              <a:tblGrid>
                <a:gridCol w="6984771">
                  <a:extLst>
                    <a:ext uri="{9D8B030D-6E8A-4147-A177-3AD203B41FA5}">
                      <a16:colId xmlns:a16="http://schemas.microsoft.com/office/drawing/2014/main" val="1030577317"/>
                    </a:ext>
                  </a:extLst>
                </a:gridCol>
                <a:gridCol w="2084980">
                  <a:extLst>
                    <a:ext uri="{9D8B030D-6E8A-4147-A177-3AD203B41FA5}">
                      <a16:colId xmlns:a16="http://schemas.microsoft.com/office/drawing/2014/main" val="4023291846"/>
                    </a:ext>
                  </a:extLst>
                </a:gridCol>
              </a:tblGrid>
              <a:tr h="499245">
                <a:tc gridSpan="2">
                  <a:txBody>
                    <a:bodyPr/>
                    <a:lstStyle/>
                    <a:p>
                      <a:pPr algn="ctr"/>
                      <a:r>
                        <a:rPr lang="en-US" dirty="0">
                          <a:solidFill>
                            <a:schemeClr val="tx1"/>
                          </a:solidFill>
                        </a:rPr>
                        <a:t>7. Anthology Poetry Quotations and Analysis</a:t>
                      </a: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81735546"/>
                  </a:ext>
                </a:extLst>
              </a:tr>
              <a:tr h="432000">
                <a:tc>
                  <a:txBody>
                    <a:bodyPr/>
                    <a:lstStyle/>
                    <a:p>
                      <a:r>
                        <a:rPr lang="en-US" b="1" dirty="0">
                          <a:solidFill>
                            <a:schemeClr val="tx1"/>
                          </a:solidFill>
                        </a:rPr>
                        <a:t>Definitions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b="1" dirty="0">
                          <a:solidFill>
                            <a:schemeClr val="tx1"/>
                          </a:solidFill>
                        </a:rPr>
                        <a:t>Answer</a:t>
                      </a:r>
                      <a:endParaRPr lang="en-GB"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735028011"/>
                  </a:ext>
                </a:extLst>
              </a:tr>
              <a:tr h="432000">
                <a:tc>
                  <a:txBody>
                    <a:bodyPr/>
                    <a:lstStyle/>
                    <a:p>
                      <a:pPr marL="0" indent="0">
                        <a:buFontTx/>
                        <a:buNone/>
                      </a:pPr>
                      <a:r>
                        <a:rPr lang="en-GB" sz="1400" kern="1200" dirty="0">
                          <a:solidFill>
                            <a:schemeClr val="dk1"/>
                          </a:solidFill>
                          <a:effectLst/>
                          <a:latin typeface="+mn-lt"/>
                          <a:ea typeface="+mn-ea"/>
                          <a:cs typeface="+mn-cs"/>
                        </a:rPr>
                        <a:t>Method: semantic field of separation and loneliness. Quotations have connotations of distance, being incomplete and being one-sided. ‘____’ means to chop something off, with connotations of brutality and permanent injury. Creates the idea she has inflicted permanent damage on the speaker with her betrayal. This creates the idea that the speaker is half a person without love – empty and abandoned with no end to the pain. </a:t>
                      </a:r>
                      <a:endParaRPr lang="en-US" sz="14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b="0" dirty="0">
                          <a:solidFill>
                            <a:schemeClr val="tx1"/>
                          </a:solidFill>
                          <a:latin typeface="Calibri" panose="020F0502020204030204" pitchFamily="34" charset="0"/>
                          <a:cs typeface="Calibri" panose="020F0502020204030204" pitchFamily="34" charset="0"/>
                        </a:rPr>
                        <a:t>‘Sever’ ‘parted’ ‘half broken hearted’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28721103"/>
                  </a:ext>
                </a:extLst>
              </a:tr>
              <a:tr h="432000">
                <a:tc>
                  <a:txBody>
                    <a:bodyPr/>
                    <a:lstStyle/>
                    <a:p>
                      <a:pPr marL="0" indent="0">
                        <a:buFontTx/>
                        <a:buNone/>
                      </a:pPr>
                      <a:r>
                        <a:rPr lang="en-GB" sz="1400" kern="1200" dirty="0">
                          <a:solidFill>
                            <a:schemeClr val="dk1"/>
                          </a:solidFill>
                          <a:effectLst/>
                          <a:latin typeface="+mn-lt"/>
                          <a:ea typeface="+mn-ea"/>
                          <a:cs typeface="+mn-cs"/>
                        </a:rPr>
                        <a:t>Method: semantic field of dominance/control. Quotations have connotations of possession and portrays the wife as being inferior. This creates the idea that she does not have an identity beyond her role as a wife. </a:t>
                      </a:r>
                      <a:endParaRPr lang="en-GB" sz="14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b="0" dirty="0">
                          <a:solidFill>
                            <a:schemeClr val="tx1"/>
                          </a:solidFill>
                          <a:latin typeface="Calibri" panose="020F0502020204030204" pitchFamily="34" charset="0"/>
                          <a:cs typeface="Calibri" panose="020F0502020204030204" pitchFamily="34" charset="0"/>
                        </a:rPr>
                        <a:t>‘bride’ ‘chose’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61674804"/>
                  </a:ext>
                </a:extLst>
              </a:tr>
              <a:tr h="432000">
                <a:tc>
                  <a:txBody>
                    <a:bodyPr/>
                    <a:lstStyle/>
                    <a:p>
                      <a:pPr marL="0" indent="0">
                        <a:buFontTx/>
                        <a:buNone/>
                      </a:pPr>
                      <a:r>
                        <a:rPr lang="en-GB" sz="1400" kern="1200" dirty="0">
                          <a:solidFill>
                            <a:schemeClr val="dk1"/>
                          </a:solidFill>
                          <a:effectLst/>
                          <a:latin typeface="+mn-lt"/>
                          <a:ea typeface="+mn-ea"/>
                          <a:cs typeface="+mn-cs"/>
                        </a:rPr>
                        <a:t>Method: semantic field of light and hope (through the use of colour). Symbolic of a relationship which requires care and delicacy, fragile. Creating the idea that the relationship needs to be taken care of. </a:t>
                      </a:r>
                      <a:endParaRPr lang="en-GB" sz="14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b="0" dirty="0">
                          <a:solidFill>
                            <a:schemeClr val="tx1"/>
                          </a:solidFill>
                          <a:latin typeface="Calibri" panose="020F0502020204030204" pitchFamily="34" charset="0"/>
                          <a:cs typeface="Calibri" panose="020F0502020204030204" pitchFamily="34" charset="0"/>
                        </a:rPr>
                        <a:t>‘afternoon light’ ‘porcelain’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18941284"/>
                  </a:ext>
                </a:extLst>
              </a:tr>
              <a:tr h="432000">
                <a:tc>
                  <a:txBody>
                    <a:bodyPr/>
                    <a:lstStyle/>
                    <a:p>
                      <a:pPr marL="0" indent="0">
                        <a:buFontTx/>
                        <a:buNone/>
                      </a:pPr>
                      <a:r>
                        <a:rPr lang="en-GB" sz="1400" kern="1200" dirty="0">
                          <a:solidFill>
                            <a:schemeClr val="dk1"/>
                          </a:solidFill>
                          <a:effectLst/>
                          <a:latin typeface="+mn-lt"/>
                          <a:ea typeface="+mn-ea"/>
                          <a:cs typeface="+mn-cs"/>
                        </a:rPr>
                        <a:t>Method :semantic field of failure. ‘Stumbled’ ‘fell’ ‘tripping’ falling’ have connotations of inferiority. This creates the idea that the son faces failure following in his fathers footsteps as he tries to tread the same path. </a:t>
                      </a:r>
                      <a:endParaRPr lang="en-GB"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dirty="0">
                          <a:solidFill>
                            <a:schemeClr val="tx1"/>
                          </a:solidFill>
                        </a:rPr>
                        <a:t>‘tripping’ ‘falling’ ‘stumbling’ ‘fell’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44763253"/>
                  </a:ext>
                </a:extLst>
              </a:tr>
              <a:tr h="432000">
                <a:tc>
                  <a:txBody>
                    <a:bodyPr/>
                    <a:lstStyle/>
                    <a:p>
                      <a:pPr marL="0" indent="0">
                        <a:buFontTx/>
                        <a:buNone/>
                      </a:pPr>
                      <a:r>
                        <a:rPr lang="en-GB" sz="1400" kern="1200" dirty="0">
                          <a:solidFill>
                            <a:schemeClr val="dk1"/>
                          </a:solidFill>
                          <a:effectLst/>
                          <a:latin typeface="+mn-lt"/>
                          <a:ea typeface="+mn-ea"/>
                          <a:cs typeface="+mn-cs"/>
                        </a:rPr>
                        <a:t>Method: isolated line represents him and the progression from 4 – 1, how he lost dog, mum and dad – he is now alone at Eden Rock. It is associated with loneliness and creates the idea that the memories he cherishes make him feel whole. </a:t>
                      </a:r>
                      <a:endParaRPr lang="en-US" sz="14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b="0" dirty="0">
                          <a:solidFill>
                            <a:schemeClr val="tx1"/>
                          </a:solidFill>
                          <a:latin typeface="Calibri" panose="020F0502020204030204" pitchFamily="34" charset="0"/>
                          <a:cs typeface="Calibri" panose="020F0502020204030204" pitchFamily="34" charset="0"/>
                        </a:rPr>
                        <a:t>44431 Stanza length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18827378"/>
                  </a:ext>
                </a:extLst>
              </a:tr>
              <a:tr h="432000">
                <a:tc>
                  <a:txBody>
                    <a:bodyPr/>
                    <a:lstStyle/>
                    <a:p>
                      <a:r>
                        <a:rPr lang="en-GB" sz="1400" kern="1200" dirty="0">
                          <a:solidFill>
                            <a:schemeClr val="dk1"/>
                          </a:solidFill>
                          <a:effectLst/>
                          <a:latin typeface="+mn-lt"/>
                          <a:ea typeface="+mn-ea"/>
                          <a:cs typeface="+mn-cs"/>
                        </a:rPr>
                        <a:t>Method : Symbol of the mother bird and its protection. ‘____’ refers to a birds wingspan. Connotations of suffocation and interference. Creates the idea of the mother preventing her son from leaving the nest as it is her instinct to support.  Highlights distance the mother wants her son to remain within in order to be safe. Wants to provide safety and security.</a:t>
                      </a:r>
                      <a:endParaRPr lang="en-GB"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dirty="0">
                          <a:solidFill>
                            <a:schemeClr val="tx1"/>
                          </a:solidFill>
                        </a:rPr>
                        <a:t>‘Single span’ ‘Second pair of hands’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2310346"/>
                  </a:ext>
                </a:extLst>
              </a:tr>
            </a:tbl>
          </a:graphicData>
        </a:graphic>
      </p:graphicFrame>
    </p:spTree>
    <p:extLst>
      <p:ext uri="{BB962C8B-B14F-4D97-AF65-F5344CB8AC3E}">
        <p14:creationId xmlns:p14="http://schemas.microsoft.com/office/powerpoint/2010/main" val="250860227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1353</TotalTime>
  <Words>3861</Words>
  <Application>Microsoft Office PowerPoint</Application>
  <PresentationFormat>A4 Paper (210x297 mm)</PresentationFormat>
  <Paragraphs>660</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Aptos</vt:lpstr>
      <vt:lpstr>Aptos Display</vt: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Jessica Motloch</dc:creator>
  <cp:lastModifiedBy>Lucy Horner</cp:lastModifiedBy>
  <cp:revision>4</cp:revision>
  <dcterms:created xsi:type="dcterms:W3CDTF">2025-06-17T09:39:40Z</dcterms:created>
  <dcterms:modified xsi:type="dcterms:W3CDTF">2025-07-02T13:01:17Z</dcterms:modified>
</cp:coreProperties>
</file>